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7" r:id="rId4"/>
    <p:sldId id="278" r:id="rId5"/>
    <p:sldId id="279" r:id="rId6"/>
    <p:sldId id="280" r:id="rId7"/>
    <p:sldId id="257" r:id="rId8"/>
    <p:sldId id="258" r:id="rId9"/>
    <p:sldId id="281" r:id="rId10"/>
    <p:sldId id="282" r:id="rId11"/>
    <p:sldId id="285" r:id="rId12"/>
    <p:sldId id="286" r:id="rId13"/>
    <p:sldId id="283" r:id="rId14"/>
    <p:sldId id="284" r:id="rId15"/>
    <p:sldId id="28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11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F70361-2C8C-420D-95D1-AF81A14A369A}"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19034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70361-2C8C-420D-95D1-AF81A14A369A}"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56384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70361-2C8C-420D-95D1-AF81A14A369A}"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225729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70361-2C8C-420D-95D1-AF81A14A369A}"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2309720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F70361-2C8C-420D-95D1-AF81A14A369A}"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259269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F70361-2C8C-420D-95D1-AF81A14A369A}"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272110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F70361-2C8C-420D-95D1-AF81A14A369A}" type="datetimeFigureOut">
              <a:rPr lang="en-US" smtClean="0"/>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165610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F70361-2C8C-420D-95D1-AF81A14A369A}" type="datetimeFigureOut">
              <a:rPr lang="en-US"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39620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70361-2C8C-420D-95D1-AF81A14A369A}" type="datetimeFigureOut">
              <a:rPr lang="en-US"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315449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70361-2C8C-420D-95D1-AF81A14A369A}"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322362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70361-2C8C-420D-95D1-AF81A14A369A}"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309100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70361-2C8C-420D-95D1-AF81A14A369A}" type="datetimeFigureOut">
              <a:rPr lang="en-US" smtClean="0"/>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15841-153F-4E91-892F-DBB23018E4D6}" type="slidenum">
              <a:rPr lang="en-US" smtClean="0"/>
              <a:t>‹#›</a:t>
            </a:fld>
            <a:endParaRPr lang="en-US"/>
          </a:p>
        </p:txBody>
      </p:sp>
    </p:spTree>
    <p:extLst>
      <p:ext uri="{BB962C8B-B14F-4D97-AF65-F5344CB8AC3E}">
        <p14:creationId xmlns:p14="http://schemas.microsoft.com/office/powerpoint/2010/main" val="3188052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838200"/>
            <a:ext cx="7696200" cy="2123658"/>
          </a:xfrm>
          <a:prstGeom prst="rect">
            <a:avLst/>
          </a:prstGeom>
          <a:noFill/>
        </p:spPr>
        <p:txBody>
          <a:bodyPr wrap="square" rtlCol="0">
            <a:spAutoFit/>
          </a:bodyPr>
          <a:lstStyle/>
          <a:p>
            <a:r>
              <a:rPr lang="en-US" sz="6600" dirty="0" smtClean="0">
                <a:solidFill>
                  <a:schemeClr val="accent2">
                    <a:lumMod val="75000"/>
                  </a:schemeClr>
                </a:solidFill>
                <a:latin typeface="Adobe Gothic Std B" pitchFamily="34" charset="-128"/>
                <a:ea typeface="Adobe Gothic Std B" pitchFamily="34" charset="-128"/>
              </a:rPr>
              <a:t>Mold Making </a:t>
            </a:r>
            <a:r>
              <a:rPr lang="en-US" sz="6600" dirty="0">
                <a:solidFill>
                  <a:schemeClr val="accent2">
                    <a:lumMod val="75000"/>
                  </a:schemeClr>
                </a:solidFill>
                <a:latin typeface="Adobe Gothic Std B" pitchFamily="34" charset="-128"/>
                <a:ea typeface="Adobe Gothic Std B" pitchFamily="34" charset="-128"/>
              </a:rPr>
              <a:t>&amp;</a:t>
            </a:r>
            <a:r>
              <a:rPr lang="en-US" sz="6600" dirty="0" smtClean="0">
                <a:solidFill>
                  <a:schemeClr val="accent2">
                    <a:lumMod val="75000"/>
                  </a:schemeClr>
                </a:solidFill>
                <a:latin typeface="Adobe Gothic Std B" pitchFamily="34" charset="-128"/>
                <a:ea typeface="Adobe Gothic Std B" pitchFamily="34" charset="-128"/>
              </a:rPr>
              <a:t> </a:t>
            </a:r>
            <a:r>
              <a:rPr lang="en-US" sz="6600" dirty="0" err="1" smtClean="0">
                <a:solidFill>
                  <a:schemeClr val="accent2">
                    <a:lumMod val="75000"/>
                  </a:schemeClr>
                </a:solidFill>
                <a:latin typeface="Adobe Gothic Std B" pitchFamily="34" charset="-128"/>
                <a:ea typeface="Adobe Gothic Std B" pitchFamily="34" charset="-128"/>
              </a:rPr>
              <a:t>Slipcasting</a:t>
            </a:r>
            <a:endParaRPr lang="en-US" sz="6600" dirty="0">
              <a:solidFill>
                <a:schemeClr val="accent2">
                  <a:lumMod val="75000"/>
                </a:schemeClr>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24173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162800" cy="1077218"/>
          </a:xfrm>
          <a:prstGeom prst="rect">
            <a:avLst/>
          </a:prstGeom>
          <a:noFill/>
        </p:spPr>
        <p:txBody>
          <a:bodyPr wrap="square" rtlCol="0">
            <a:spAutoFit/>
          </a:bodyPr>
          <a:lstStyle/>
          <a:p>
            <a:r>
              <a:rPr lang="en-US" sz="3200" dirty="0" err="1" smtClean="0">
                <a:solidFill>
                  <a:schemeClr val="accent2">
                    <a:lumMod val="75000"/>
                  </a:schemeClr>
                </a:solidFill>
                <a:latin typeface="Adobe Gothic Std B" pitchFamily="34" charset="-128"/>
                <a:ea typeface="Adobe Gothic Std B" pitchFamily="34" charset="-128"/>
              </a:rPr>
              <a:t>Slipcasting</a:t>
            </a:r>
            <a:endParaRPr lang="en-US" sz="3200" dirty="0">
              <a:solidFill>
                <a:schemeClr val="accent2">
                  <a:lumMod val="75000"/>
                </a:schemeClr>
              </a:solidFill>
              <a:latin typeface="Adobe Gothic Std B" pitchFamily="34" charset="-128"/>
              <a:ea typeface="Adobe Gothic Std B" pitchFamily="34" charset="-128"/>
            </a:endParaRPr>
          </a:p>
          <a:p>
            <a:endParaRPr lang="en-US" sz="3200" dirty="0"/>
          </a:p>
        </p:txBody>
      </p:sp>
      <p:sp>
        <p:nvSpPr>
          <p:cNvPr id="3" name="TextBox 2"/>
          <p:cNvSpPr txBox="1"/>
          <p:nvPr/>
        </p:nvSpPr>
        <p:spPr>
          <a:xfrm>
            <a:off x="609600" y="1219200"/>
            <a:ext cx="7696200" cy="5016758"/>
          </a:xfrm>
          <a:prstGeom prst="rect">
            <a:avLst/>
          </a:prstGeom>
          <a:noFill/>
        </p:spPr>
        <p:txBody>
          <a:bodyPr wrap="square" rtlCol="0">
            <a:spAutoFit/>
          </a:bodyPr>
          <a:lstStyle/>
          <a:p>
            <a:r>
              <a:rPr lang="en-US" sz="2000" dirty="0" err="1" smtClean="0"/>
              <a:t>Slipcasting</a:t>
            </a:r>
            <a:r>
              <a:rPr lang="en-US" sz="2000" dirty="0" smtClean="0"/>
              <a:t> is an ancient manufacturing process used for the mass-production of ceramic objects.  </a:t>
            </a:r>
          </a:p>
          <a:p>
            <a:endParaRPr lang="en-US" sz="2000" dirty="0"/>
          </a:p>
          <a:p>
            <a:r>
              <a:rPr lang="en-US" sz="2000" dirty="0" smtClean="0"/>
              <a:t>Slip is specially formulated liquid clay.</a:t>
            </a:r>
          </a:p>
          <a:p>
            <a:endParaRPr lang="en-US" sz="2000" dirty="0"/>
          </a:p>
          <a:p>
            <a:r>
              <a:rPr lang="en-US" sz="2000" dirty="0" smtClean="0"/>
              <a:t>Slip contains a </a:t>
            </a:r>
            <a:r>
              <a:rPr lang="en-US" sz="2000" dirty="0" err="1" smtClean="0"/>
              <a:t>deflocculent</a:t>
            </a:r>
            <a:r>
              <a:rPr lang="en-US" sz="2000" dirty="0" smtClean="0"/>
              <a:t> which prevents the clay particles from sticking together.  Because of this slip can be mixed using very little H2O which is critical to its function.  Too much water in your slip and your castings will never setup.</a:t>
            </a:r>
          </a:p>
          <a:p>
            <a:endParaRPr lang="en-US" sz="2000" dirty="0"/>
          </a:p>
          <a:p>
            <a:r>
              <a:rPr lang="en-US" sz="2000" dirty="0" err="1" smtClean="0"/>
              <a:t>Slipcasting</a:t>
            </a:r>
            <a:r>
              <a:rPr lang="en-US" sz="2000" dirty="0" smtClean="0"/>
              <a:t> relies entirely on the capillary action of plaster.</a:t>
            </a:r>
          </a:p>
          <a:p>
            <a:endParaRPr lang="en-US" sz="2000" dirty="0"/>
          </a:p>
          <a:p>
            <a:r>
              <a:rPr lang="en-US" sz="2000" dirty="0" smtClean="0"/>
              <a:t>Slip is poured into a plaster mold wherein the plaster sucks the water out of the slip and begins to solidify around the edge.  Once a thickness is achieved the remaining liquid clay is poured out.  After some time the “casting” in the mold hardens and can be removed.</a:t>
            </a:r>
            <a:endParaRPr lang="en-US" sz="2000" dirty="0"/>
          </a:p>
        </p:txBody>
      </p:sp>
    </p:spTree>
    <p:extLst>
      <p:ext uri="{BB962C8B-B14F-4D97-AF65-F5344CB8AC3E}">
        <p14:creationId xmlns:p14="http://schemas.microsoft.com/office/powerpoint/2010/main" val="233242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85-004-168972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220994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p-cast-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33400"/>
            <a:ext cx="4038600" cy="3565326"/>
          </a:xfrm>
          <a:prstGeom prst="rect">
            <a:avLst/>
          </a:prstGeom>
        </p:spPr>
      </p:pic>
      <p:pic>
        <p:nvPicPr>
          <p:cNvPr id="4" name="Picture 3" descr="slip-casting-process-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3429000"/>
            <a:ext cx="5410200" cy="3040532"/>
          </a:xfrm>
          <a:prstGeom prst="rect">
            <a:avLst/>
          </a:prstGeom>
        </p:spPr>
      </p:pic>
    </p:spTree>
    <p:extLst>
      <p:ext uri="{BB962C8B-B14F-4D97-AF65-F5344CB8AC3E}">
        <p14:creationId xmlns:p14="http://schemas.microsoft.com/office/powerpoint/2010/main" val="368756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Ep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57200"/>
            <a:ext cx="6559296" cy="4523232"/>
          </a:xfrm>
          <a:prstGeom prst="rect">
            <a:avLst/>
          </a:prstGeom>
        </p:spPr>
      </p:pic>
      <p:sp>
        <p:nvSpPr>
          <p:cNvPr id="3" name="TextBox 2"/>
          <p:cNvSpPr txBox="1"/>
          <p:nvPr/>
        </p:nvSpPr>
        <p:spPr>
          <a:xfrm>
            <a:off x="685800" y="5486400"/>
            <a:ext cx="8077200" cy="646331"/>
          </a:xfrm>
          <a:prstGeom prst="rect">
            <a:avLst/>
          </a:prstGeom>
          <a:noFill/>
        </p:spPr>
        <p:txBody>
          <a:bodyPr wrap="square" rtlCol="0">
            <a:spAutoFit/>
          </a:bodyPr>
          <a:lstStyle/>
          <a:p>
            <a:r>
              <a:rPr lang="en-US" dirty="0" smtClean="0"/>
              <a:t>Capillary Action is the ability of liquids to flow in narrow spaces without or even against external forces.  Like paper towels sucking up a spill.</a:t>
            </a:r>
            <a:endParaRPr lang="en-US" dirty="0"/>
          </a:p>
        </p:txBody>
      </p:sp>
    </p:spTree>
    <p:extLst>
      <p:ext uri="{BB962C8B-B14F-4D97-AF65-F5344CB8AC3E}">
        <p14:creationId xmlns:p14="http://schemas.microsoft.com/office/powerpoint/2010/main" val="48301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5562600" cy="584776"/>
          </a:xfrm>
          <a:prstGeom prst="rect">
            <a:avLst/>
          </a:prstGeom>
          <a:noFill/>
        </p:spPr>
        <p:txBody>
          <a:bodyPr wrap="square" rtlCol="0">
            <a:spAutoFit/>
          </a:bodyPr>
          <a:lstStyle/>
          <a:p>
            <a:r>
              <a:rPr lang="en-US" sz="3200" b="1" dirty="0" err="1" smtClean="0"/>
              <a:t>Deflocculent</a:t>
            </a:r>
            <a:endParaRPr lang="en-US" sz="3200" b="1" dirty="0"/>
          </a:p>
        </p:txBody>
      </p:sp>
      <p:sp>
        <p:nvSpPr>
          <p:cNvPr id="3" name="TextBox 2"/>
          <p:cNvSpPr txBox="1"/>
          <p:nvPr/>
        </p:nvSpPr>
        <p:spPr>
          <a:xfrm>
            <a:off x="457200" y="838200"/>
            <a:ext cx="7086600" cy="1200329"/>
          </a:xfrm>
          <a:prstGeom prst="rect">
            <a:avLst/>
          </a:prstGeom>
          <a:noFill/>
        </p:spPr>
        <p:txBody>
          <a:bodyPr wrap="square" rtlCol="0">
            <a:spAutoFit/>
          </a:bodyPr>
          <a:lstStyle/>
          <a:p>
            <a:r>
              <a:rPr lang="en-US" dirty="0" err="1" smtClean="0"/>
              <a:t>Deflocculents</a:t>
            </a:r>
            <a:r>
              <a:rPr lang="en-US" dirty="0" smtClean="0"/>
              <a:t> hold materials in suspension, preventing them from clumping together.  It is critical that the clay particles be held in suspension in slip, it allows slip to have liquid properties with the minimum amount of H2O added.</a:t>
            </a:r>
            <a:endParaRPr lang="en-US" dirty="0"/>
          </a:p>
        </p:txBody>
      </p:sp>
      <p:pic>
        <p:nvPicPr>
          <p:cNvPr id="4" name="Picture 3" descr="ColloidalStabil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09800"/>
            <a:ext cx="4953000" cy="2431555"/>
          </a:xfrm>
          <a:prstGeom prst="rect">
            <a:avLst/>
          </a:prstGeom>
        </p:spPr>
      </p:pic>
      <p:pic>
        <p:nvPicPr>
          <p:cNvPr id="5" name="Picture 4" descr="Fig19_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981200"/>
            <a:ext cx="2476500" cy="1981200"/>
          </a:xfrm>
          <a:prstGeom prst="rect">
            <a:avLst/>
          </a:prstGeom>
        </p:spPr>
      </p:pic>
      <p:pic>
        <p:nvPicPr>
          <p:cNvPr id="6" name="Picture 5" descr="Kaolin partic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4495800"/>
            <a:ext cx="2771465" cy="1843024"/>
          </a:xfrm>
          <a:prstGeom prst="rect">
            <a:avLst/>
          </a:prstGeom>
        </p:spPr>
      </p:pic>
    </p:spTree>
    <p:extLst>
      <p:ext uri="{BB962C8B-B14F-4D97-AF65-F5344CB8AC3E}">
        <p14:creationId xmlns:p14="http://schemas.microsoft.com/office/powerpoint/2010/main" val="731707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88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7162800" cy="584776"/>
          </a:xfrm>
          <a:prstGeom prst="rect">
            <a:avLst/>
          </a:prstGeom>
          <a:noFill/>
        </p:spPr>
        <p:txBody>
          <a:bodyPr wrap="square" rtlCol="0">
            <a:spAutoFit/>
          </a:bodyPr>
          <a:lstStyle/>
          <a:p>
            <a:r>
              <a:rPr lang="en-US" sz="3200" dirty="0" smtClean="0"/>
              <a:t>Mold Making</a:t>
            </a:r>
          </a:p>
        </p:txBody>
      </p:sp>
      <p:sp>
        <p:nvSpPr>
          <p:cNvPr id="2" name="TextBox 1"/>
          <p:cNvSpPr txBox="1"/>
          <p:nvPr/>
        </p:nvSpPr>
        <p:spPr>
          <a:xfrm>
            <a:off x="533400" y="1066800"/>
            <a:ext cx="7848600" cy="1323439"/>
          </a:xfrm>
          <a:prstGeom prst="rect">
            <a:avLst/>
          </a:prstGeom>
          <a:noFill/>
        </p:spPr>
        <p:txBody>
          <a:bodyPr wrap="square" rtlCol="0">
            <a:spAutoFit/>
          </a:bodyPr>
          <a:lstStyle/>
          <a:p>
            <a:r>
              <a:rPr lang="en-US" sz="2000" dirty="0" smtClean="0"/>
              <a:t>An ancient manufacturing process using liquid or pliable materials formed around a frame or mold.   A mold (or hollowed out form) in the negative shape of an object is made.  Then a liquid material is poured into the mold and left to harden.  The resulting positive form is called a casting.</a:t>
            </a:r>
            <a:endParaRPr lang="en-US" sz="2000" dirty="0"/>
          </a:p>
        </p:txBody>
      </p:sp>
      <p:pic>
        <p:nvPicPr>
          <p:cNvPr id="5" name="Picture 4" descr="Bronze_Age_spear_tip_mould_IMG_512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743200"/>
            <a:ext cx="5600700" cy="3733800"/>
          </a:xfrm>
          <a:prstGeom prst="rect">
            <a:avLst/>
          </a:prstGeom>
        </p:spPr>
      </p:pic>
    </p:spTree>
    <p:extLst>
      <p:ext uri="{BB962C8B-B14F-4D97-AF65-F5344CB8AC3E}">
        <p14:creationId xmlns:p14="http://schemas.microsoft.com/office/powerpoint/2010/main" val="187125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finished-2--piece-silic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4240696" cy="3657600"/>
          </a:xfrm>
          <a:prstGeom prst="rect">
            <a:avLst/>
          </a:prstGeom>
        </p:spPr>
      </p:pic>
      <p:pic>
        <p:nvPicPr>
          <p:cNvPr id="3" name="Picture 2" descr="3 part jug working mu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04800"/>
            <a:ext cx="3657600" cy="2743200"/>
          </a:xfrm>
          <a:prstGeom prst="rect">
            <a:avLst/>
          </a:prstGeom>
        </p:spPr>
      </p:pic>
      <p:pic>
        <p:nvPicPr>
          <p:cNvPr id="4" name="Picture 3" descr="plastermold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962400"/>
            <a:ext cx="3581400" cy="2686050"/>
          </a:xfrm>
          <a:prstGeom prst="rect">
            <a:avLst/>
          </a:prstGeom>
        </p:spPr>
      </p:pic>
      <p:pic>
        <p:nvPicPr>
          <p:cNvPr id="5" name="Picture 4" descr="2partmold.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3505200"/>
            <a:ext cx="4445000" cy="2755900"/>
          </a:xfrm>
          <a:prstGeom prst="rect">
            <a:avLst/>
          </a:prstGeom>
        </p:spPr>
      </p:pic>
    </p:spTree>
    <p:extLst>
      <p:ext uri="{BB962C8B-B14F-4D97-AF65-F5344CB8AC3E}">
        <p14:creationId xmlns:p14="http://schemas.microsoft.com/office/powerpoint/2010/main" val="165745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229600" cy="584776"/>
          </a:xfrm>
          <a:prstGeom prst="rect">
            <a:avLst/>
          </a:prstGeom>
          <a:noFill/>
        </p:spPr>
        <p:txBody>
          <a:bodyPr wrap="square" rtlCol="0">
            <a:spAutoFit/>
          </a:bodyPr>
          <a:lstStyle/>
          <a:p>
            <a:r>
              <a:rPr lang="en-US" sz="3200" b="1" dirty="0" smtClean="0"/>
              <a:t>Common Techniques for Making Plaster </a:t>
            </a:r>
            <a:r>
              <a:rPr lang="en-US" sz="3200" b="1" dirty="0"/>
              <a:t>M</a:t>
            </a:r>
            <a:r>
              <a:rPr lang="en-US" sz="3200" b="1" dirty="0" smtClean="0"/>
              <a:t>olds:</a:t>
            </a:r>
            <a:endParaRPr lang="en-US" sz="3200" b="1" dirty="0"/>
          </a:p>
        </p:txBody>
      </p:sp>
      <p:sp>
        <p:nvSpPr>
          <p:cNvPr id="3" name="TextBox 2"/>
          <p:cNvSpPr txBox="1"/>
          <p:nvPr/>
        </p:nvSpPr>
        <p:spPr>
          <a:xfrm>
            <a:off x="304800" y="1676400"/>
            <a:ext cx="2057400" cy="400110"/>
          </a:xfrm>
          <a:prstGeom prst="rect">
            <a:avLst/>
          </a:prstGeom>
          <a:noFill/>
        </p:spPr>
        <p:txBody>
          <a:bodyPr wrap="square" rtlCol="0">
            <a:spAutoFit/>
          </a:bodyPr>
          <a:lstStyle/>
          <a:p>
            <a:r>
              <a:rPr lang="en-US" sz="2000" b="1" dirty="0" err="1" smtClean="0"/>
              <a:t>Cottle</a:t>
            </a:r>
            <a:r>
              <a:rPr lang="en-US" sz="2000" b="1" dirty="0" smtClean="0"/>
              <a:t> Boards:</a:t>
            </a:r>
            <a:endParaRPr lang="en-US" sz="2000" b="1" dirty="0"/>
          </a:p>
        </p:txBody>
      </p:sp>
      <p:pic>
        <p:nvPicPr>
          <p:cNvPr id="4" name="Picture 3" descr="261965_ori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514600"/>
            <a:ext cx="4366070" cy="3276600"/>
          </a:xfrm>
          <a:prstGeom prst="rect">
            <a:avLst/>
          </a:prstGeom>
        </p:spPr>
      </p:pic>
      <p:pic>
        <p:nvPicPr>
          <p:cNvPr id="5" name="Picture 4" descr="flat-coral-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752600"/>
            <a:ext cx="3670300" cy="2743200"/>
          </a:xfrm>
          <a:prstGeom prst="rect">
            <a:avLst/>
          </a:prstGeom>
        </p:spPr>
      </p:pic>
    </p:spTree>
    <p:extLst>
      <p:ext uri="{BB962C8B-B14F-4D97-AF65-F5344CB8AC3E}">
        <p14:creationId xmlns:p14="http://schemas.microsoft.com/office/powerpoint/2010/main" val="304524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1113907" cy="400110"/>
          </a:xfrm>
          <a:prstGeom prst="rect">
            <a:avLst/>
          </a:prstGeom>
          <a:noFill/>
        </p:spPr>
        <p:txBody>
          <a:bodyPr wrap="none" rtlCol="0">
            <a:spAutoFit/>
          </a:bodyPr>
          <a:lstStyle/>
          <a:p>
            <a:r>
              <a:rPr lang="en-US" sz="2000" b="1" dirty="0" smtClean="0"/>
              <a:t>Frosting:</a:t>
            </a:r>
            <a:endParaRPr lang="en-US"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6669024" cy="5201412"/>
          </a:xfrm>
          <a:prstGeom prst="rect">
            <a:avLst/>
          </a:prstGeom>
        </p:spPr>
      </p:pic>
    </p:spTree>
    <p:extLst>
      <p:ext uri="{BB962C8B-B14F-4D97-AF65-F5344CB8AC3E}">
        <p14:creationId xmlns:p14="http://schemas.microsoft.com/office/powerpoint/2010/main" val="352995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2051538" cy="400110"/>
          </a:xfrm>
          <a:prstGeom prst="rect">
            <a:avLst/>
          </a:prstGeom>
          <a:noFill/>
        </p:spPr>
        <p:txBody>
          <a:bodyPr wrap="none" rtlCol="0">
            <a:spAutoFit/>
          </a:bodyPr>
          <a:lstStyle/>
          <a:p>
            <a:r>
              <a:rPr lang="en-US" sz="2000" b="1" dirty="0" smtClean="0"/>
              <a:t>Using Plastic Tub:</a:t>
            </a:r>
            <a:endParaRPr lang="en-US" sz="2000" b="1" dirty="0"/>
          </a:p>
        </p:txBody>
      </p:sp>
      <p:pic>
        <p:nvPicPr>
          <p:cNvPr id="3" name="Picture 2" descr="mask04_garrus_build6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990600"/>
            <a:ext cx="6781800" cy="5086350"/>
          </a:xfrm>
          <a:prstGeom prst="rect">
            <a:avLst/>
          </a:prstGeom>
        </p:spPr>
      </p:pic>
    </p:spTree>
    <p:extLst>
      <p:ext uri="{BB962C8B-B14F-4D97-AF65-F5344CB8AC3E}">
        <p14:creationId xmlns:p14="http://schemas.microsoft.com/office/powerpoint/2010/main" val="2829169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7848600" cy="584776"/>
          </a:xfrm>
          <a:prstGeom prst="rect">
            <a:avLst/>
          </a:prstGeom>
          <a:noFill/>
        </p:spPr>
        <p:txBody>
          <a:bodyPr wrap="square" rtlCol="0">
            <a:spAutoFit/>
          </a:bodyPr>
          <a:lstStyle/>
          <a:p>
            <a:r>
              <a:rPr lang="en-US" sz="3200" b="1" dirty="0" smtClean="0"/>
              <a:t>USG No. 1 Pottery Plaster</a:t>
            </a:r>
            <a:endParaRPr lang="en-US" sz="3200" b="1" dirty="0"/>
          </a:p>
        </p:txBody>
      </p:sp>
      <p:sp>
        <p:nvSpPr>
          <p:cNvPr id="4" name="Rectangle 3"/>
          <p:cNvSpPr/>
          <p:nvPr/>
        </p:nvSpPr>
        <p:spPr>
          <a:xfrm>
            <a:off x="609600" y="1371600"/>
            <a:ext cx="4572000" cy="1938992"/>
          </a:xfrm>
          <a:prstGeom prst="rect">
            <a:avLst/>
          </a:prstGeom>
        </p:spPr>
        <p:txBody>
          <a:bodyPr>
            <a:spAutoFit/>
          </a:bodyPr>
          <a:lstStyle/>
          <a:p>
            <a:r>
              <a:rPr lang="en-US" sz="2000" dirty="0"/>
              <a:t>Gypsum plaster or “Plaster of Paris” is a powdered soft sulfate mineral (gypsum) that hardens once mixed with H20.</a:t>
            </a:r>
          </a:p>
          <a:p>
            <a:endParaRPr lang="en-US" sz="2000" dirty="0"/>
          </a:p>
          <a:p>
            <a:r>
              <a:rPr lang="en-US" sz="2000" dirty="0"/>
              <a:t>We will use USG No.1 Pottery Plaster to make our molds.</a:t>
            </a:r>
          </a:p>
        </p:txBody>
      </p:sp>
      <p:sp>
        <p:nvSpPr>
          <p:cNvPr id="5" name="Rectangle 4"/>
          <p:cNvSpPr/>
          <p:nvPr/>
        </p:nvSpPr>
        <p:spPr>
          <a:xfrm>
            <a:off x="609600" y="3581400"/>
            <a:ext cx="4572000" cy="2554545"/>
          </a:xfrm>
          <a:prstGeom prst="rect">
            <a:avLst/>
          </a:prstGeom>
        </p:spPr>
        <p:txBody>
          <a:bodyPr>
            <a:spAutoFit/>
          </a:bodyPr>
          <a:lstStyle/>
          <a:p>
            <a:r>
              <a:rPr lang="en-US" sz="2000" dirty="0"/>
              <a:t>Plaster must be mixed </a:t>
            </a:r>
            <a:r>
              <a:rPr lang="en-US" sz="2000" dirty="0" smtClean="0"/>
              <a:t>correctly in order for it to be used in the slip casting process.  If the plaster is too dense or too porous the capillary action required for casting won</a:t>
            </a:r>
            <a:r>
              <a:rPr lang="fr-FR" sz="2000" dirty="0" smtClean="0"/>
              <a:t>’</a:t>
            </a:r>
            <a:r>
              <a:rPr lang="en-US" sz="2000" dirty="0" smtClean="0"/>
              <a:t>t work.</a:t>
            </a:r>
          </a:p>
          <a:p>
            <a:endParaRPr lang="en-US" sz="2000" dirty="0"/>
          </a:p>
          <a:p>
            <a:r>
              <a:rPr lang="en-US" sz="2000" dirty="0"/>
              <a:t>P</a:t>
            </a:r>
            <a:r>
              <a:rPr lang="en-US" sz="2000" dirty="0" smtClean="0"/>
              <a:t>laster </a:t>
            </a:r>
            <a:r>
              <a:rPr lang="en-US" sz="2000" dirty="0"/>
              <a:t>starts to “set up” (harden) as soon as it is mixed</a:t>
            </a:r>
          </a:p>
        </p:txBody>
      </p:sp>
      <p:pic>
        <p:nvPicPr>
          <p:cNvPr id="2" name="Picture 1" descr="50-pottery-no1-us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066800"/>
            <a:ext cx="3325091" cy="5029200"/>
          </a:xfrm>
          <a:prstGeom prst="rect">
            <a:avLst/>
          </a:prstGeom>
        </p:spPr>
      </p:pic>
    </p:spTree>
    <p:extLst>
      <p:ext uri="{BB962C8B-B14F-4D97-AF65-F5344CB8AC3E}">
        <p14:creationId xmlns:p14="http://schemas.microsoft.com/office/powerpoint/2010/main" val="255237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7696200" cy="400110"/>
          </a:xfrm>
          <a:prstGeom prst="rect">
            <a:avLst/>
          </a:prstGeom>
          <a:noFill/>
        </p:spPr>
        <p:txBody>
          <a:bodyPr wrap="square" rtlCol="0">
            <a:spAutoFit/>
          </a:bodyPr>
          <a:lstStyle/>
          <a:p>
            <a:r>
              <a:rPr lang="en-US" sz="2000" b="1" dirty="0" smtClean="0"/>
              <a:t>One Piece Molds:</a:t>
            </a:r>
            <a:endParaRPr lang="en-US" sz="2000" b="1" dirty="0"/>
          </a:p>
        </p:txBody>
      </p:sp>
      <p:sp>
        <p:nvSpPr>
          <p:cNvPr id="3" name="TextBox 2"/>
          <p:cNvSpPr txBox="1"/>
          <p:nvPr/>
        </p:nvSpPr>
        <p:spPr>
          <a:xfrm>
            <a:off x="609600" y="685800"/>
            <a:ext cx="3276600" cy="369332"/>
          </a:xfrm>
          <a:prstGeom prst="rect">
            <a:avLst/>
          </a:prstGeom>
          <a:noFill/>
        </p:spPr>
        <p:txBody>
          <a:bodyPr wrap="square" rtlCol="0">
            <a:spAutoFit/>
          </a:bodyPr>
          <a:lstStyle/>
          <a:p>
            <a:r>
              <a:rPr lang="en-US" dirty="0" smtClean="0"/>
              <a:t>No Overhangs or Undercuts!</a:t>
            </a:r>
            <a:endParaRPr lang="en-US" dirty="0"/>
          </a:p>
        </p:txBody>
      </p:sp>
      <p:pic>
        <p:nvPicPr>
          <p:cNvPr id="4" name="Picture 3" descr="serv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4000"/>
            <a:ext cx="4011561" cy="3048000"/>
          </a:xfrm>
          <a:prstGeom prst="rect">
            <a:avLst/>
          </a:prstGeom>
        </p:spPr>
      </p:pic>
      <p:pic>
        <p:nvPicPr>
          <p:cNvPr id="9" name="Picture 8" descr="8dd6166b6539d2470847036a1c71a8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124200"/>
            <a:ext cx="2997200" cy="2997200"/>
          </a:xfrm>
          <a:prstGeom prst="rect">
            <a:avLst/>
          </a:prstGeom>
        </p:spPr>
      </p:pic>
    </p:spTree>
    <p:extLst>
      <p:ext uri="{BB962C8B-B14F-4D97-AF65-F5344CB8AC3E}">
        <p14:creationId xmlns:p14="http://schemas.microsoft.com/office/powerpoint/2010/main" val="127268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28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400605"/>
            <a:ext cx="4927193" cy="3695395"/>
          </a:xfrm>
          <a:prstGeom prst="rect">
            <a:avLst/>
          </a:prstGeom>
        </p:spPr>
      </p:pic>
      <p:pic>
        <p:nvPicPr>
          <p:cNvPr id="3" name="Picture 2" descr="rubber_va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09600"/>
            <a:ext cx="3276600" cy="3132430"/>
          </a:xfrm>
          <a:prstGeom prst="rect">
            <a:avLst/>
          </a:prstGeom>
        </p:spPr>
      </p:pic>
      <p:sp>
        <p:nvSpPr>
          <p:cNvPr id="5" name="Rectangle 4"/>
          <p:cNvSpPr/>
          <p:nvPr/>
        </p:nvSpPr>
        <p:spPr>
          <a:xfrm>
            <a:off x="4114800" y="533400"/>
            <a:ext cx="2057424" cy="400110"/>
          </a:xfrm>
          <a:prstGeom prst="rect">
            <a:avLst/>
          </a:prstGeom>
        </p:spPr>
        <p:txBody>
          <a:bodyPr wrap="none">
            <a:spAutoFit/>
          </a:bodyPr>
          <a:lstStyle/>
          <a:p>
            <a:r>
              <a:rPr lang="en-US" sz="2000" b="1" dirty="0"/>
              <a:t>Two Piece Molds:</a:t>
            </a:r>
          </a:p>
        </p:txBody>
      </p:sp>
      <p:sp>
        <p:nvSpPr>
          <p:cNvPr id="6" name="Rectangle 5"/>
          <p:cNvSpPr/>
          <p:nvPr/>
        </p:nvSpPr>
        <p:spPr>
          <a:xfrm>
            <a:off x="4191000" y="933510"/>
            <a:ext cx="3836632" cy="400110"/>
          </a:xfrm>
          <a:prstGeom prst="rect">
            <a:avLst/>
          </a:prstGeom>
        </p:spPr>
        <p:txBody>
          <a:bodyPr wrap="none">
            <a:spAutoFit/>
          </a:bodyPr>
          <a:lstStyle/>
          <a:p>
            <a:r>
              <a:rPr lang="en-US" sz="2000" dirty="0"/>
              <a:t>Can have overhangs and undercuts</a:t>
            </a:r>
          </a:p>
        </p:txBody>
      </p:sp>
    </p:spTree>
    <p:extLst>
      <p:ext uri="{BB962C8B-B14F-4D97-AF65-F5344CB8AC3E}">
        <p14:creationId xmlns:p14="http://schemas.microsoft.com/office/powerpoint/2010/main" val="2931892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392</Words>
  <Application>Microsoft Office PowerPoint</Application>
  <PresentationFormat>On-screen Show (4:3)</PresentationFormat>
  <Paragraphs>31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F Greco</dc:creator>
  <cp:lastModifiedBy>Matthew F Greco</cp:lastModifiedBy>
  <cp:revision>26</cp:revision>
  <dcterms:created xsi:type="dcterms:W3CDTF">2015-03-12T16:29:02Z</dcterms:created>
  <dcterms:modified xsi:type="dcterms:W3CDTF">2015-09-03T18:20:41Z</dcterms:modified>
</cp:coreProperties>
</file>