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9" r:id="rId6"/>
    <p:sldId id="270" r:id="rId7"/>
    <p:sldId id="271" r:id="rId8"/>
    <p:sldId id="259" r:id="rId9"/>
    <p:sldId id="260" r:id="rId10"/>
    <p:sldId id="268" r:id="rId11"/>
    <p:sldId id="261" r:id="rId12"/>
    <p:sldId id="262" r:id="rId13"/>
    <p:sldId id="263" r:id="rId14"/>
    <p:sldId id="273" r:id="rId15"/>
    <p:sldId id="274" r:id="rId16"/>
    <p:sldId id="272" r:id="rId17"/>
    <p:sldId id="275" r:id="rId18"/>
    <p:sldId id="265" r:id="rId19"/>
    <p:sldId id="276" r:id="rId20"/>
    <p:sldId id="285" r:id="rId21"/>
    <p:sldId id="277" r:id="rId22"/>
    <p:sldId id="278" r:id="rId23"/>
    <p:sldId id="281" r:id="rId24"/>
    <p:sldId id="279" r:id="rId25"/>
    <p:sldId id="282" r:id="rId26"/>
    <p:sldId id="283" r:id="rId27"/>
    <p:sldId id="280" r:id="rId28"/>
    <p:sldId id="284" r:id="rId29"/>
    <p:sldId id="26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6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51391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260994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25039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98565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ABDC7-E5B7-40E5-8C32-190BB526F558}"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93844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ABDC7-E5B7-40E5-8C32-190BB526F558}"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22264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ABDC7-E5B7-40E5-8C32-190BB526F558}" type="datetimeFigureOut">
              <a:rPr lang="en-US" smtClean="0"/>
              <a:t>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162241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ABDC7-E5B7-40E5-8C32-190BB526F558}" type="datetimeFigureOut">
              <a:rPr lang="en-US" smtClean="0"/>
              <a:t>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30842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ABDC7-E5B7-40E5-8C32-190BB526F558}" type="datetimeFigureOut">
              <a:rPr lang="en-US" smtClean="0"/>
              <a:t>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190383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ABDC7-E5B7-40E5-8C32-190BB526F558}"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423147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ABDC7-E5B7-40E5-8C32-190BB526F558}"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16580980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ABDC7-E5B7-40E5-8C32-190BB526F558}" type="datetimeFigureOut">
              <a:rPr lang="en-US" smtClean="0"/>
              <a:t>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16D6-1085-4E52-922C-7D93617F9E95}" type="slidenum">
              <a:rPr lang="en-US" smtClean="0"/>
              <a:t>‹#›</a:t>
            </a:fld>
            <a:endParaRPr lang="en-US"/>
          </a:p>
        </p:txBody>
      </p:sp>
    </p:spTree>
    <p:extLst>
      <p:ext uri="{BB962C8B-B14F-4D97-AF65-F5344CB8AC3E}">
        <p14:creationId xmlns:p14="http://schemas.microsoft.com/office/powerpoint/2010/main" val="316246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 Id="rId3"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r>
              <a:rPr lang="en-US" sz="8000" dirty="0" smtClean="0"/>
              <a:t>Ceramic Basics</a:t>
            </a:r>
            <a:endParaRPr lang="en-US" sz="8000" dirty="0"/>
          </a:p>
        </p:txBody>
      </p:sp>
    </p:spTree>
    <p:extLst>
      <p:ext uri="{BB962C8B-B14F-4D97-AF65-F5344CB8AC3E}">
        <p14:creationId xmlns:p14="http://schemas.microsoft.com/office/powerpoint/2010/main" val="137215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States of Clay</a:t>
            </a:r>
            <a:endParaRPr lang="en-US"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pPr marL="0" indent="0">
              <a:buNone/>
            </a:pPr>
            <a:r>
              <a:rPr lang="en-US" sz="2400" b="1" dirty="0" err="1" smtClean="0">
                <a:solidFill>
                  <a:schemeClr val="bg1">
                    <a:lumMod val="65000"/>
                  </a:schemeClr>
                </a:solidFill>
              </a:rPr>
              <a:t>Bisqueware</a:t>
            </a:r>
            <a:r>
              <a:rPr lang="en-US" sz="2400" dirty="0">
                <a:solidFill>
                  <a:schemeClr val="bg1">
                    <a:lumMod val="65000"/>
                  </a:schemeClr>
                </a:solidFill>
              </a:rPr>
              <a:t>:</a:t>
            </a: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-fired to a lower temp then final firing, less brittle then </a:t>
            </a:r>
            <a:r>
              <a:rPr lang="en-US" sz="2400" dirty="0" err="1" smtClean="0">
                <a:solidFill>
                  <a:schemeClr val="bg1">
                    <a:lumMod val="65000"/>
                  </a:schemeClr>
                </a:solidFill>
              </a:rPr>
              <a:t>greenware</a:t>
            </a:r>
            <a:r>
              <a:rPr lang="en-US" sz="2400" dirty="0" smtClean="0">
                <a:solidFill>
                  <a:schemeClr val="bg1">
                    <a:lumMod val="65000"/>
                  </a:schemeClr>
                </a:solidFill>
              </a:rPr>
              <a:t>, </a:t>
            </a:r>
            <a:r>
              <a:rPr lang="en-US" sz="2400" dirty="0" smtClean="0">
                <a:solidFill>
                  <a:schemeClr val="bg1">
                    <a:lumMod val="65000"/>
                  </a:schemeClr>
                </a:solidFill>
              </a:rPr>
              <a:t>is porous so it can accept glaze.  Pale pink/white color, chalky feel.</a:t>
            </a:r>
            <a:endParaRPr lang="en-US" sz="2400" dirty="0" smtClean="0">
              <a:solidFill>
                <a:schemeClr val="bg1">
                  <a:lumMod val="65000"/>
                </a:schemeClr>
              </a:solidFill>
            </a:endParaRPr>
          </a:p>
          <a:p>
            <a:pPr marL="0" indent="0">
              <a:buNone/>
            </a:pPr>
            <a:r>
              <a:rPr lang="en-US" sz="2400" b="1" dirty="0" err="1" smtClean="0">
                <a:solidFill>
                  <a:schemeClr val="bg1">
                    <a:lumMod val="65000"/>
                  </a:schemeClr>
                </a:solidFill>
              </a:rPr>
              <a:t>Glazeware</a:t>
            </a:r>
            <a:r>
              <a:rPr lang="en-US" sz="2400" dirty="0" smtClean="0">
                <a:solidFill>
                  <a:schemeClr val="bg1">
                    <a:lumMod val="65000"/>
                  </a:schemeClr>
                </a:solidFill>
              </a:rPr>
              <a:t>:</a:t>
            </a:r>
          </a:p>
          <a:p>
            <a:pPr marL="0" indent="0">
              <a:buNone/>
            </a:pPr>
            <a:r>
              <a:rPr lang="en-US" sz="2400" dirty="0" smtClean="0">
                <a:solidFill>
                  <a:schemeClr val="bg1">
                    <a:lumMod val="65000"/>
                  </a:schemeClr>
                </a:solidFill>
              </a:rPr>
              <a:t>-fired to top cone temp, vitrified, most dense, non porous, </a:t>
            </a:r>
            <a:r>
              <a:rPr lang="en-US" sz="2400" dirty="0" smtClean="0">
                <a:solidFill>
                  <a:schemeClr val="bg1">
                    <a:lumMod val="65000"/>
                  </a:schemeClr>
                </a:solidFill>
              </a:rPr>
              <a:t>glassy (silica) surface fused with clay body, gives pot its color, seals surface.  </a:t>
            </a:r>
            <a:r>
              <a:rPr lang="en-US" sz="2400" dirty="0" smtClean="0">
                <a:solidFill>
                  <a:schemeClr val="bg1">
                    <a:lumMod val="65000"/>
                  </a:schemeClr>
                </a:solidFill>
              </a:rPr>
              <a:t>Glaze colors come from chemical reactions not </a:t>
            </a:r>
            <a:r>
              <a:rPr lang="en-US" sz="2400" dirty="0" smtClean="0">
                <a:solidFill>
                  <a:schemeClr val="bg1">
                    <a:lumMod val="65000"/>
                  </a:schemeClr>
                </a:solidFill>
              </a:rPr>
              <a:t>pigments</a:t>
            </a:r>
            <a:r>
              <a:rPr lang="en-US" sz="2400" dirty="0">
                <a:solidFill>
                  <a:schemeClr val="bg1">
                    <a:lumMod val="65000"/>
                  </a:schemeClr>
                </a:solidFill>
              </a:rPr>
              <a:t> </a:t>
            </a:r>
            <a:r>
              <a:rPr lang="en-US" sz="2400" dirty="0" smtClean="0">
                <a:solidFill>
                  <a:schemeClr val="bg1">
                    <a:lumMod val="65000"/>
                  </a:schemeClr>
                </a:solidFill>
              </a:rPr>
              <a:t>so they cannot be mixed like paint.</a:t>
            </a:r>
            <a:endParaRPr lang="en-US" sz="2400" dirty="0" smtClean="0">
              <a:solidFill>
                <a:schemeClr val="bg1">
                  <a:lumMod val="65000"/>
                </a:schemeClr>
              </a:solidFill>
            </a:endParaRPr>
          </a:p>
          <a:p>
            <a:pPr marL="0" indent="0">
              <a:buNone/>
            </a:pP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Green/Red – copper</a:t>
            </a:r>
          </a:p>
          <a:p>
            <a:pPr marL="0" indent="0">
              <a:buNone/>
            </a:pPr>
            <a:r>
              <a:rPr lang="en-US" sz="2400" dirty="0" smtClean="0">
                <a:solidFill>
                  <a:schemeClr val="bg1">
                    <a:lumMod val="65000"/>
                  </a:schemeClr>
                </a:solidFill>
              </a:rPr>
              <a:t>Blue – cobalt</a:t>
            </a:r>
          </a:p>
          <a:p>
            <a:pPr marL="0" indent="0">
              <a:buNone/>
            </a:pPr>
            <a:r>
              <a:rPr lang="en-US" sz="2400" dirty="0" smtClean="0">
                <a:solidFill>
                  <a:schemeClr val="bg1">
                    <a:lumMod val="65000"/>
                  </a:schemeClr>
                </a:solidFill>
              </a:rPr>
              <a:t>Yellow – rutile</a:t>
            </a:r>
          </a:p>
          <a:p>
            <a:pPr marL="0" indent="0">
              <a:buNone/>
            </a:pPr>
            <a:r>
              <a:rPr lang="en-US" sz="2400" dirty="0" smtClean="0">
                <a:solidFill>
                  <a:schemeClr val="bg1">
                    <a:lumMod val="65000"/>
                  </a:schemeClr>
                </a:solidFill>
              </a:rPr>
              <a:t>Red/Black – iron oxide</a:t>
            </a:r>
          </a:p>
          <a:p>
            <a:pPr marL="0" indent="0">
              <a:buNone/>
            </a:pPr>
            <a:r>
              <a:rPr lang="en-US" sz="2400" dirty="0" smtClean="0">
                <a:solidFill>
                  <a:schemeClr val="bg1">
                    <a:lumMod val="65000"/>
                  </a:schemeClr>
                </a:solidFill>
              </a:rPr>
              <a:t>Glaze can be applied by brushing, dipping, </a:t>
            </a:r>
            <a:r>
              <a:rPr lang="en-US" sz="2400" dirty="0" smtClean="0">
                <a:solidFill>
                  <a:schemeClr val="bg1">
                    <a:lumMod val="65000"/>
                  </a:schemeClr>
                </a:solidFill>
              </a:rPr>
              <a:t>spraying,  Glazes can be matte or glossy.   </a:t>
            </a:r>
            <a:endParaRPr lang="en-US" sz="2400" dirty="0" smtClean="0">
              <a:solidFill>
                <a:schemeClr val="bg1">
                  <a:lumMod val="65000"/>
                </a:schemeClr>
              </a:solidFill>
            </a:endParaRPr>
          </a:p>
          <a:p>
            <a:pPr marL="0" indent="0">
              <a:buNone/>
            </a:pPr>
            <a:endParaRPr lang="en-US" sz="2400" dirty="0" smtClean="0">
              <a:solidFill>
                <a:schemeClr val="bg1">
                  <a:lumMod val="65000"/>
                </a:schemeClr>
              </a:solidFill>
            </a:endParaRPr>
          </a:p>
          <a:p>
            <a:pPr marL="0" indent="0">
              <a:buNone/>
            </a:pPr>
            <a:r>
              <a:rPr lang="en-US" sz="2400" b="1" dirty="0" smtClean="0">
                <a:solidFill>
                  <a:schemeClr val="bg1">
                    <a:lumMod val="65000"/>
                  </a:schemeClr>
                </a:solidFill>
              </a:rPr>
              <a:t>“When applying glaze you’re either </a:t>
            </a:r>
            <a:r>
              <a:rPr lang="en-US" sz="2400" b="1" dirty="0" err="1" smtClean="0">
                <a:solidFill>
                  <a:schemeClr val="bg1">
                    <a:lumMod val="65000"/>
                  </a:schemeClr>
                </a:solidFill>
              </a:rPr>
              <a:t>puttin</a:t>
            </a:r>
            <a:r>
              <a:rPr lang="en-US" sz="2400" b="1" dirty="0" smtClean="0">
                <a:solidFill>
                  <a:schemeClr val="bg1">
                    <a:lumMod val="65000"/>
                  </a:schemeClr>
                </a:solidFill>
              </a:rPr>
              <a:t>’ it on or takin’ it off”</a:t>
            </a:r>
            <a:endParaRPr lang="en-US" sz="2400" b="1" dirty="0">
              <a:solidFill>
                <a:schemeClr val="bg1">
                  <a:lumMod val="65000"/>
                </a:schemeClr>
              </a:solidFill>
            </a:endParaRPr>
          </a:p>
        </p:txBody>
      </p:sp>
    </p:spTree>
    <p:extLst>
      <p:ext uri="{BB962C8B-B14F-4D97-AF65-F5344CB8AC3E}">
        <p14:creationId xmlns:p14="http://schemas.microsoft.com/office/powerpoint/2010/main" val="12438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Cone Temps</a:t>
            </a:r>
            <a:endParaRPr lang="en-US" dirty="0"/>
          </a:p>
        </p:txBody>
      </p:sp>
      <p:sp>
        <p:nvSpPr>
          <p:cNvPr id="3" name="Content Placeholder 2"/>
          <p:cNvSpPr>
            <a:spLocks noGrp="1"/>
          </p:cNvSpPr>
          <p:nvPr>
            <p:ph idx="1"/>
          </p:nvPr>
        </p:nvSpPr>
        <p:spPr>
          <a:xfrm>
            <a:off x="457200" y="1066800"/>
            <a:ext cx="8229600" cy="4602163"/>
          </a:xfrm>
        </p:spPr>
        <p:txBody>
          <a:bodyPr>
            <a:normAutofit/>
          </a:bodyPr>
          <a:lstStyle/>
          <a:p>
            <a:pPr marL="0" indent="0">
              <a:buNone/>
            </a:pPr>
            <a:r>
              <a:rPr lang="en-US" sz="2400" dirty="0" smtClean="0">
                <a:solidFill>
                  <a:schemeClr val="bg1">
                    <a:lumMod val="65000"/>
                  </a:schemeClr>
                </a:solidFill>
              </a:rPr>
              <a:t>In ceramic work it is critical that clay be fired to the correct temperature in a kiln.  Those temperatures are dependent on the clay body and/or the </a:t>
            </a:r>
            <a:r>
              <a:rPr lang="en-US" sz="2400" dirty="0" smtClean="0">
                <a:solidFill>
                  <a:schemeClr val="bg1">
                    <a:lumMod val="65000"/>
                  </a:schemeClr>
                </a:solidFill>
              </a:rPr>
              <a:t>glaze and are designated by a “cone” number.  </a:t>
            </a:r>
            <a:r>
              <a:rPr lang="en-US" sz="2400" dirty="0" smtClean="0">
                <a:solidFill>
                  <a:schemeClr val="bg1">
                    <a:lumMod val="65000"/>
                  </a:schemeClr>
                </a:solidFill>
              </a:rPr>
              <a:t>Close attention needs to be paid to the clay bodies cone and the glaze cone.  Firing at the wrong temp (too high or too low) will cause the ceramic piece to fail.</a:t>
            </a:r>
          </a:p>
          <a:p>
            <a:pPr marL="0" indent="0">
              <a:buNone/>
            </a:pPr>
            <a:r>
              <a:rPr lang="en-US" sz="2400" dirty="0" smtClean="0">
                <a:solidFill>
                  <a:schemeClr val="bg1">
                    <a:lumMod val="65000"/>
                  </a:schemeClr>
                </a:solidFill>
              </a:rPr>
              <a:t>Cone temps are divided into 3 main categories:</a:t>
            </a:r>
          </a:p>
          <a:p>
            <a:pPr marL="0" indent="0">
              <a:buNone/>
            </a:pPr>
            <a:r>
              <a:rPr lang="en-US" sz="2400" dirty="0" smtClean="0">
                <a:solidFill>
                  <a:schemeClr val="bg1">
                    <a:lumMod val="65000"/>
                  </a:schemeClr>
                </a:solidFill>
              </a:rPr>
              <a:t>-Low fire (cone 04-05)</a:t>
            </a:r>
          </a:p>
          <a:p>
            <a:pPr marL="0" indent="0">
              <a:buNone/>
            </a:pPr>
            <a:r>
              <a:rPr lang="en-US" sz="2400" dirty="0" smtClean="0">
                <a:solidFill>
                  <a:schemeClr val="bg1">
                    <a:lumMod val="65000"/>
                  </a:schemeClr>
                </a:solidFill>
              </a:rPr>
              <a:t>-Mid range (cone 6)</a:t>
            </a:r>
          </a:p>
          <a:p>
            <a:pPr marL="0" indent="0">
              <a:buNone/>
            </a:pPr>
            <a:r>
              <a:rPr lang="en-US" sz="2400" dirty="0" smtClean="0">
                <a:solidFill>
                  <a:schemeClr val="bg1">
                    <a:lumMod val="65000"/>
                  </a:schemeClr>
                </a:solidFill>
              </a:rPr>
              <a:t>-High fire (cone 9-10)</a:t>
            </a:r>
            <a:endParaRPr lang="en-US" sz="2400" dirty="0">
              <a:solidFill>
                <a:schemeClr val="bg1">
                  <a:lumMod val="6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962400"/>
            <a:ext cx="5255172" cy="2381250"/>
          </a:xfrm>
          <a:prstGeom prst="rect">
            <a:avLst/>
          </a:prstGeom>
        </p:spPr>
      </p:pic>
    </p:spTree>
    <p:extLst>
      <p:ext uri="{BB962C8B-B14F-4D97-AF65-F5344CB8AC3E}">
        <p14:creationId xmlns:p14="http://schemas.microsoft.com/office/powerpoint/2010/main" val="1258617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 Chart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8707905" cy="5632926"/>
          </a:xfrm>
        </p:spPr>
      </p:pic>
    </p:spTree>
    <p:extLst>
      <p:ext uri="{BB962C8B-B14F-4D97-AF65-F5344CB8AC3E}">
        <p14:creationId xmlns:p14="http://schemas.microsoft.com/office/powerpoint/2010/main" val="283761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1"/>
            <a:ext cx="8229600" cy="1143000"/>
          </a:xfrm>
        </p:spPr>
        <p:txBody>
          <a:bodyPr/>
          <a:lstStyle/>
          <a:p>
            <a:r>
              <a:rPr lang="en-US" dirty="0" smtClean="0"/>
              <a:t>Cone Temps</a:t>
            </a:r>
            <a:endParaRPr lang="en-US" dirty="0"/>
          </a:p>
        </p:txBody>
      </p:sp>
      <p:sp>
        <p:nvSpPr>
          <p:cNvPr id="3" name="Content Placeholder 2"/>
          <p:cNvSpPr>
            <a:spLocks noGrp="1"/>
          </p:cNvSpPr>
          <p:nvPr>
            <p:ph idx="1"/>
          </p:nvPr>
        </p:nvSpPr>
        <p:spPr>
          <a:xfrm>
            <a:off x="457200" y="1143000"/>
            <a:ext cx="8229600" cy="4572000"/>
          </a:xfrm>
        </p:spPr>
        <p:txBody>
          <a:bodyPr>
            <a:normAutofit lnSpcReduction="10000"/>
          </a:bodyPr>
          <a:lstStyle/>
          <a:p>
            <a:pPr marL="0" indent="0">
              <a:buNone/>
            </a:pPr>
            <a:r>
              <a:rPr lang="en-US" sz="2800" dirty="0" smtClean="0">
                <a:solidFill>
                  <a:schemeClr val="bg1">
                    <a:lumMod val="65000"/>
                  </a:schemeClr>
                </a:solidFill>
              </a:rPr>
              <a:t>Clay wants to be fired to its top cone temp which will make it “vitrified” and therefore most dense and durable.  </a:t>
            </a:r>
            <a:r>
              <a:rPr lang="en-US" sz="2800" dirty="0" smtClean="0">
                <a:solidFill>
                  <a:schemeClr val="bg1">
                    <a:lumMod val="65000"/>
                  </a:schemeClr>
                </a:solidFill>
              </a:rPr>
              <a:t>Ceramic ware fired correctly can last 25,000 years.  Glaze </a:t>
            </a:r>
            <a:r>
              <a:rPr lang="en-US" sz="2800" dirty="0" smtClean="0">
                <a:solidFill>
                  <a:schemeClr val="bg1">
                    <a:lumMod val="65000"/>
                  </a:schemeClr>
                </a:solidFill>
              </a:rPr>
              <a:t>wants to be fired to its top cone temp so that the chemicals in the glaze react appropriately.</a:t>
            </a:r>
          </a:p>
          <a:p>
            <a:pPr marL="0" indent="0">
              <a:buNone/>
            </a:pPr>
            <a:r>
              <a:rPr lang="en-US" sz="2800" dirty="0" smtClean="0">
                <a:solidFill>
                  <a:schemeClr val="bg1">
                    <a:lumMod val="65000"/>
                  </a:schemeClr>
                </a:solidFill>
              </a:rPr>
              <a:t>Be </a:t>
            </a:r>
            <a:r>
              <a:rPr lang="en-US" sz="2800" dirty="0" smtClean="0">
                <a:solidFill>
                  <a:schemeClr val="bg1">
                    <a:lumMod val="65000"/>
                  </a:schemeClr>
                </a:solidFill>
              </a:rPr>
              <a:t>aware of the cone temp of your clay (in this course we are using a cone </a:t>
            </a:r>
            <a:r>
              <a:rPr lang="en-US" sz="2800" dirty="0" smtClean="0">
                <a:solidFill>
                  <a:schemeClr val="bg1">
                    <a:lumMod val="65000"/>
                  </a:schemeClr>
                </a:solidFill>
              </a:rPr>
              <a:t>6-10</a:t>
            </a:r>
            <a:r>
              <a:rPr lang="en-US" sz="2800" dirty="0" smtClean="0">
                <a:solidFill>
                  <a:schemeClr val="bg1">
                    <a:lumMod val="65000"/>
                  </a:schemeClr>
                </a:solidFill>
              </a:rPr>
              <a:t> white stoneware)</a:t>
            </a:r>
            <a:r>
              <a:rPr lang="en-US" sz="2800" dirty="0" smtClean="0">
                <a:solidFill>
                  <a:schemeClr val="bg1">
                    <a:lumMod val="65000"/>
                  </a:schemeClr>
                </a:solidFill>
              </a:rPr>
              <a:t>.</a:t>
            </a:r>
          </a:p>
          <a:p>
            <a:pPr marL="0" indent="0">
              <a:buNone/>
            </a:pPr>
            <a:r>
              <a:rPr lang="en-US" sz="2800" dirty="0" smtClean="0">
                <a:solidFill>
                  <a:schemeClr val="bg1">
                    <a:lumMod val="65000"/>
                  </a:schemeClr>
                </a:solidFill>
              </a:rPr>
              <a:t>You can fire clay to a lower temp but NEVER a higher temp then it is designed for.</a:t>
            </a:r>
          </a:p>
          <a:p>
            <a:pPr marL="0" indent="0">
              <a:buNone/>
            </a:pPr>
            <a:r>
              <a:rPr lang="en-US" sz="2800" dirty="0" smtClean="0">
                <a:solidFill>
                  <a:schemeClr val="bg1">
                    <a:lumMod val="65000"/>
                  </a:schemeClr>
                </a:solidFill>
              </a:rPr>
              <a:t>Glazes need to be fired to there given cone temp.</a:t>
            </a:r>
          </a:p>
        </p:txBody>
      </p:sp>
    </p:spTree>
    <p:extLst>
      <p:ext uri="{BB962C8B-B14F-4D97-AF65-F5344CB8AC3E}">
        <p14:creationId xmlns:p14="http://schemas.microsoft.com/office/powerpoint/2010/main" val="159047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1"/>
            <a:ext cx="8229600" cy="1143000"/>
          </a:xfrm>
        </p:spPr>
        <p:txBody>
          <a:bodyPr/>
          <a:lstStyle/>
          <a:p>
            <a:r>
              <a:rPr lang="en-US" dirty="0" smtClean="0"/>
              <a:t>Types of Firing</a:t>
            </a:r>
            <a:endParaRPr lang="en-US" dirty="0"/>
          </a:p>
        </p:txBody>
      </p:sp>
      <p:sp>
        <p:nvSpPr>
          <p:cNvPr id="3" name="Content Placeholder 2"/>
          <p:cNvSpPr>
            <a:spLocks noGrp="1"/>
          </p:cNvSpPr>
          <p:nvPr>
            <p:ph idx="1"/>
          </p:nvPr>
        </p:nvSpPr>
        <p:spPr>
          <a:xfrm>
            <a:off x="457200" y="1143000"/>
            <a:ext cx="8229600" cy="4572000"/>
          </a:xfrm>
        </p:spPr>
        <p:txBody>
          <a:bodyPr>
            <a:normAutofit/>
          </a:bodyPr>
          <a:lstStyle/>
          <a:p>
            <a:pPr marL="0" indent="0">
              <a:buNone/>
            </a:pPr>
            <a:r>
              <a:rPr lang="en-US" sz="2800" dirty="0" smtClean="0">
                <a:solidFill>
                  <a:schemeClr val="bg1">
                    <a:lumMod val="65000"/>
                  </a:schemeClr>
                </a:solidFill>
              </a:rPr>
              <a:t>Clay can be fired in two main ways:</a:t>
            </a:r>
          </a:p>
          <a:p>
            <a:pPr marL="0" indent="0">
              <a:buNone/>
            </a:pPr>
            <a:endParaRPr lang="en-US" sz="2800" dirty="0" smtClean="0">
              <a:solidFill>
                <a:schemeClr val="bg1">
                  <a:lumMod val="65000"/>
                </a:schemeClr>
              </a:solidFill>
            </a:endParaRPr>
          </a:p>
          <a:p>
            <a:pPr marL="0" indent="0">
              <a:buNone/>
            </a:pPr>
            <a:r>
              <a:rPr lang="en-US" sz="2800" b="1" dirty="0" smtClean="0">
                <a:solidFill>
                  <a:schemeClr val="bg1">
                    <a:lumMod val="65000"/>
                  </a:schemeClr>
                </a:solidFill>
              </a:rPr>
              <a:t>Oxidation</a:t>
            </a:r>
            <a:r>
              <a:rPr lang="en-US" sz="2800" dirty="0" smtClean="0">
                <a:solidFill>
                  <a:schemeClr val="bg1">
                    <a:lumMod val="65000"/>
                  </a:schemeClr>
                </a:solidFill>
              </a:rPr>
              <a:t>:  ware fired with plenty of oxygen in the kiln environment.  Normally fired in an electric kiln.  Low fire and/or commercial glazes are fired in oxidation.</a:t>
            </a:r>
          </a:p>
          <a:p>
            <a:pPr marL="0" indent="0">
              <a:buNone/>
            </a:pPr>
            <a:r>
              <a:rPr lang="en-US" sz="2800" b="1" dirty="0" smtClean="0">
                <a:solidFill>
                  <a:schemeClr val="bg1">
                    <a:lumMod val="65000"/>
                  </a:schemeClr>
                </a:solidFill>
              </a:rPr>
              <a:t>Reduction</a:t>
            </a:r>
            <a:r>
              <a:rPr lang="en-US" sz="2800" dirty="0" smtClean="0">
                <a:solidFill>
                  <a:schemeClr val="bg1">
                    <a:lumMod val="65000"/>
                  </a:schemeClr>
                </a:solidFill>
              </a:rPr>
              <a:t>: ware fired in a kiln environment that is starved of oxygen.  Oxygen needed for combustion is “stolen” from glaze and clay body.  Normally fired in a gas kiln.  </a:t>
            </a:r>
            <a:endParaRPr lang="en-US" sz="2800" dirty="0" smtClean="0">
              <a:solidFill>
                <a:schemeClr val="bg1">
                  <a:lumMod val="65000"/>
                </a:schemeClr>
              </a:solidFill>
            </a:endParaRPr>
          </a:p>
        </p:txBody>
      </p:sp>
    </p:spTree>
    <p:extLst>
      <p:ext uri="{BB962C8B-B14F-4D97-AF65-F5344CB8AC3E}">
        <p14:creationId xmlns:p14="http://schemas.microsoft.com/office/powerpoint/2010/main" val="348405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1"/>
            <a:ext cx="8229600" cy="1143000"/>
          </a:xfrm>
        </p:spPr>
        <p:txBody>
          <a:bodyPr/>
          <a:lstStyle/>
          <a:p>
            <a:r>
              <a:rPr lang="en-US" dirty="0" smtClean="0"/>
              <a:t>Kiln Types</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sz="2800" dirty="0" smtClean="0">
                <a:solidFill>
                  <a:schemeClr val="bg1">
                    <a:lumMod val="65000"/>
                  </a:schemeClr>
                </a:solidFill>
              </a:rPr>
              <a:t>There are many different types of kiln design.  Two most common are:</a:t>
            </a:r>
          </a:p>
          <a:p>
            <a:pPr marL="0" indent="0">
              <a:buNone/>
            </a:pPr>
            <a:r>
              <a:rPr lang="en-US" sz="2800" dirty="0" smtClean="0">
                <a:solidFill>
                  <a:schemeClr val="bg1">
                    <a:lumMod val="65000"/>
                  </a:schemeClr>
                </a:solidFill>
              </a:rPr>
              <a:t>		Top loading electric kiln</a:t>
            </a:r>
          </a:p>
          <a:p>
            <a:pPr marL="0" indent="0">
              <a:buNone/>
            </a:pPr>
            <a:r>
              <a:rPr lang="en-US" sz="2800" dirty="0" smtClean="0">
                <a:solidFill>
                  <a:schemeClr val="bg1">
                    <a:lumMod val="65000"/>
                  </a:schemeClr>
                </a:solidFill>
              </a:rPr>
              <a:t>Front loading gas kiln</a:t>
            </a:r>
            <a:endParaRPr lang="en-US" sz="2800" dirty="0" smtClean="0">
              <a:solidFill>
                <a:schemeClr val="bg1">
                  <a:lumMod val="65000"/>
                </a:schemeClr>
              </a:solidFill>
            </a:endParaRPr>
          </a:p>
        </p:txBody>
      </p:sp>
      <p:pic>
        <p:nvPicPr>
          <p:cNvPr id="4" name="Picture 3" descr="CL1112-2T.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943600" y="2152650"/>
            <a:ext cx="2381250" cy="4095750"/>
          </a:xfrm>
          <a:prstGeom prst="rect">
            <a:avLst/>
          </a:prstGeom>
        </p:spPr>
      </p:pic>
      <p:pic>
        <p:nvPicPr>
          <p:cNvPr id="5" name="Picture 4" descr="kilndlxflhloo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276600"/>
            <a:ext cx="4786162" cy="2806700"/>
          </a:xfrm>
          <a:prstGeom prst="rect">
            <a:avLst/>
          </a:prstGeom>
        </p:spPr>
      </p:pic>
    </p:spTree>
    <p:extLst>
      <p:ext uri="{BB962C8B-B14F-4D97-AF65-F5344CB8AC3E}">
        <p14:creationId xmlns:p14="http://schemas.microsoft.com/office/powerpoint/2010/main" val="348405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907150054_774c5314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6647"/>
            <a:ext cx="4724400" cy="3200953"/>
          </a:xfrm>
          <a:prstGeom prst="rect">
            <a:avLst/>
          </a:prstGeom>
        </p:spPr>
      </p:pic>
      <p:pic>
        <p:nvPicPr>
          <p:cNvPr id="3" name="Picture 2" descr="2250808375_5d55676f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914400"/>
            <a:ext cx="3759200" cy="2819400"/>
          </a:xfrm>
          <a:prstGeom prst="rect">
            <a:avLst/>
          </a:prstGeom>
        </p:spPr>
      </p:pic>
      <p:pic>
        <p:nvPicPr>
          <p:cNvPr id="4" name="Picture 3" descr="2000px-Anagama_kil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7816"/>
            <a:ext cx="4953000" cy="3152584"/>
          </a:xfrm>
          <a:prstGeom prst="rect">
            <a:avLst/>
          </a:prstGeom>
        </p:spPr>
      </p:pic>
      <p:pic>
        <p:nvPicPr>
          <p:cNvPr id="5" name="Picture 4" desc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400" y="3962400"/>
            <a:ext cx="3454400" cy="2590800"/>
          </a:xfrm>
          <a:prstGeom prst="rect">
            <a:avLst/>
          </a:prstGeom>
        </p:spPr>
      </p:pic>
      <p:sp>
        <p:nvSpPr>
          <p:cNvPr id="6" name="TextBox 5"/>
          <p:cNvSpPr txBox="1"/>
          <p:nvPr/>
        </p:nvSpPr>
        <p:spPr>
          <a:xfrm>
            <a:off x="5257800" y="304800"/>
            <a:ext cx="3657600" cy="461665"/>
          </a:xfrm>
          <a:prstGeom prst="rect">
            <a:avLst/>
          </a:prstGeom>
          <a:noFill/>
        </p:spPr>
        <p:txBody>
          <a:bodyPr wrap="square" rtlCol="0">
            <a:spAutoFit/>
          </a:bodyPr>
          <a:lstStyle/>
          <a:p>
            <a:r>
              <a:rPr lang="hr-HR" sz="2400" dirty="0" smtClean="0"/>
              <a:t>Noborigama Kilns</a:t>
            </a:r>
            <a:endParaRPr lang="en-US" sz="2400" dirty="0"/>
          </a:p>
        </p:txBody>
      </p:sp>
      <p:sp>
        <p:nvSpPr>
          <p:cNvPr id="7" name="TextBox 6"/>
          <p:cNvSpPr txBox="1"/>
          <p:nvPr/>
        </p:nvSpPr>
        <p:spPr>
          <a:xfrm>
            <a:off x="533400" y="3805535"/>
            <a:ext cx="2514600" cy="461665"/>
          </a:xfrm>
          <a:prstGeom prst="rect">
            <a:avLst/>
          </a:prstGeom>
          <a:noFill/>
        </p:spPr>
        <p:txBody>
          <a:bodyPr wrap="square" rtlCol="0">
            <a:spAutoFit/>
          </a:bodyPr>
          <a:lstStyle/>
          <a:p>
            <a:r>
              <a:rPr lang="en-US" sz="2400" dirty="0" err="1" smtClean="0"/>
              <a:t>Anagama</a:t>
            </a:r>
            <a:r>
              <a:rPr lang="en-US" sz="2400" dirty="0" smtClean="0"/>
              <a:t> Kiln Plan</a:t>
            </a:r>
            <a:endParaRPr lang="en-US" sz="2400" dirty="0"/>
          </a:p>
        </p:txBody>
      </p:sp>
    </p:spTree>
    <p:extLst>
      <p:ext uri="{BB962C8B-B14F-4D97-AF65-F5344CB8AC3E}">
        <p14:creationId xmlns:p14="http://schemas.microsoft.com/office/powerpoint/2010/main" val="101698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7800" y="304800"/>
            <a:ext cx="3657600" cy="461665"/>
          </a:xfrm>
          <a:prstGeom prst="rect">
            <a:avLst/>
          </a:prstGeom>
          <a:noFill/>
        </p:spPr>
        <p:txBody>
          <a:bodyPr wrap="square" rtlCol="0">
            <a:spAutoFit/>
          </a:bodyPr>
          <a:lstStyle/>
          <a:p>
            <a:r>
              <a:rPr lang="hr-HR" sz="2400" dirty="0" smtClean="0"/>
              <a:t>Pit Firing</a:t>
            </a:r>
            <a:endParaRPr lang="en-US" sz="2400" dirty="0"/>
          </a:p>
        </p:txBody>
      </p:sp>
      <p:sp>
        <p:nvSpPr>
          <p:cNvPr id="7" name="TextBox 6"/>
          <p:cNvSpPr txBox="1"/>
          <p:nvPr/>
        </p:nvSpPr>
        <p:spPr>
          <a:xfrm>
            <a:off x="762000" y="2895600"/>
            <a:ext cx="2514600" cy="461665"/>
          </a:xfrm>
          <a:prstGeom prst="rect">
            <a:avLst/>
          </a:prstGeom>
          <a:noFill/>
        </p:spPr>
        <p:txBody>
          <a:bodyPr wrap="square" rtlCol="0">
            <a:spAutoFit/>
          </a:bodyPr>
          <a:lstStyle/>
          <a:p>
            <a:r>
              <a:rPr lang="en-US" sz="2400" dirty="0" smtClean="0"/>
              <a:t>Beehive Kiln</a:t>
            </a:r>
            <a:endParaRPr lang="en-US" sz="2400" dirty="0"/>
          </a:p>
        </p:txBody>
      </p:sp>
      <p:pic>
        <p:nvPicPr>
          <p:cNvPr id="8" name="Picture 7" descr="bmhil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3352800" cy="2556350"/>
          </a:xfrm>
          <a:prstGeom prst="rect">
            <a:avLst/>
          </a:prstGeom>
        </p:spPr>
      </p:pic>
      <p:pic>
        <p:nvPicPr>
          <p:cNvPr id="9" name="Picture 8" descr="kil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657600"/>
            <a:ext cx="2938336" cy="2851750"/>
          </a:xfrm>
          <a:prstGeom prst="rect">
            <a:avLst/>
          </a:prstGeom>
        </p:spPr>
      </p:pic>
      <p:pic>
        <p:nvPicPr>
          <p:cNvPr id="10" name="Picture 9" descr="pit2b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838200"/>
            <a:ext cx="3454400" cy="5181600"/>
          </a:xfrm>
          <a:prstGeom prst="rect">
            <a:avLst/>
          </a:prstGeom>
        </p:spPr>
      </p:pic>
      <p:sp>
        <p:nvSpPr>
          <p:cNvPr id="11" name="TextBox 10"/>
          <p:cNvSpPr txBox="1"/>
          <p:nvPr/>
        </p:nvSpPr>
        <p:spPr>
          <a:xfrm>
            <a:off x="304800" y="5410200"/>
            <a:ext cx="1524000" cy="830997"/>
          </a:xfrm>
          <a:prstGeom prst="rect">
            <a:avLst/>
          </a:prstGeom>
          <a:noFill/>
        </p:spPr>
        <p:txBody>
          <a:bodyPr wrap="square" rtlCol="0">
            <a:spAutoFit/>
          </a:bodyPr>
          <a:lstStyle/>
          <a:p>
            <a:r>
              <a:rPr lang="en-US" sz="2400" dirty="0" smtClean="0"/>
              <a:t>Top Hat or Raku Kiln</a:t>
            </a:r>
            <a:endParaRPr lang="en-US" sz="2400" dirty="0"/>
          </a:p>
        </p:txBody>
      </p:sp>
    </p:spTree>
    <p:extLst>
      <p:ext uri="{BB962C8B-B14F-4D97-AF65-F5344CB8AC3E}">
        <p14:creationId xmlns:p14="http://schemas.microsoft.com/office/powerpoint/2010/main" val="248114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Our Course</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pPr marL="0" indent="0">
              <a:buNone/>
            </a:pPr>
            <a:r>
              <a:rPr lang="en-US" dirty="0" smtClean="0">
                <a:solidFill>
                  <a:schemeClr val="bg1">
                    <a:lumMod val="65000"/>
                  </a:schemeClr>
                </a:solidFill>
              </a:rPr>
              <a:t>Cone </a:t>
            </a:r>
            <a:r>
              <a:rPr lang="en-US" dirty="0" smtClean="0">
                <a:solidFill>
                  <a:schemeClr val="bg1">
                    <a:lumMod val="65000"/>
                  </a:schemeClr>
                </a:solidFill>
              </a:rPr>
              <a:t>6-10 White Stoneware:</a:t>
            </a:r>
            <a:endParaRPr lang="en-US" dirty="0" smtClean="0">
              <a:solidFill>
                <a:schemeClr val="bg1">
                  <a:lumMod val="65000"/>
                </a:schemeClr>
              </a:solidFill>
            </a:endParaRPr>
          </a:p>
          <a:p>
            <a:pPr marL="0" indent="0">
              <a:buNone/>
            </a:pPr>
            <a:r>
              <a:rPr lang="en-US" dirty="0" smtClean="0">
                <a:solidFill>
                  <a:schemeClr val="bg1">
                    <a:lumMod val="65000"/>
                  </a:schemeClr>
                </a:solidFill>
              </a:rPr>
              <a:t>-bisque fire to cone 04-05</a:t>
            </a:r>
          </a:p>
          <a:p>
            <a:pPr marL="0" indent="0">
              <a:buNone/>
            </a:pPr>
            <a:r>
              <a:rPr lang="en-US" dirty="0" smtClean="0">
                <a:solidFill>
                  <a:schemeClr val="bg1">
                    <a:lumMod val="65000"/>
                  </a:schemeClr>
                </a:solidFill>
              </a:rPr>
              <a:t>-can use any glaze</a:t>
            </a:r>
          </a:p>
          <a:p>
            <a:pPr marL="0" indent="0">
              <a:buNone/>
            </a:pPr>
            <a:r>
              <a:rPr lang="en-US" dirty="0" smtClean="0">
                <a:solidFill>
                  <a:schemeClr val="bg1">
                    <a:lumMod val="65000"/>
                  </a:schemeClr>
                </a:solidFill>
              </a:rPr>
              <a:t>-</a:t>
            </a:r>
            <a:r>
              <a:rPr lang="en-US" b="1" dirty="0" smtClean="0">
                <a:solidFill>
                  <a:schemeClr val="bg1">
                    <a:lumMod val="65000"/>
                  </a:schemeClr>
                </a:solidFill>
              </a:rPr>
              <a:t>PAY ATTENTION TO THE CONE TEMP OF GLAZE </a:t>
            </a:r>
            <a:r>
              <a:rPr lang="en-US" b="1" dirty="0" smtClean="0">
                <a:solidFill>
                  <a:schemeClr val="bg1">
                    <a:lumMod val="65000"/>
                  </a:schemeClr>
                </a:solidFill>
              </a:rPr>
              <a:t>   </a:t>
            </a:r>
          </a:p>
          <a:p>
            <a:pPr marL="0" indent="0">
              <a:buNone/>
            </a:pPr>
            <a:r>
              <a:rPr lang="en-US" b="1" dirty="0">
                <a:solidFill>
                  <a:schemeClr val="bg1">
                    <a:lumMod val="65000"/>
                  </a:schemeClr>
                </a:solidFill>
              </a:rPr>
              <a:t> </a:t>
            </a:r>
            <a:r>
              <a:rPr lang="en-US" b="1" dirty="0" smtClean="0">
                <a:solidFill>
                  <a:schemeClr val="bg1">
                    <a:lumMod val="65000"/>
                  </a:schemeClr>
                </a:solidFill>
              </a:rPr>
              <a:t>USED</a:t>
            </a:r>
            <a:r>
              <a:rPr lang="en-US" b="1" dirty="0" smtClean="0">
                <a:solidFill>
                  <a:schemeClr val="bg1">
                    <a:lumMod val="65000"/>
                  </a:schemeClr>
                </a:solidFill>
              </a:rPr>
              <a:t>!</a:t>
            </a:r>
          </a:p>
          <a:p>
            <a:pPr marL="0" indent="0">
              <a:buNone/>
            </a:pPr>
            <a:r>
              <a:rPr lang="en-US" dirty="0" smtClean="0">
                <a:solidFill>
                  <a:schemeClr val="bg1">
                    <a:lumMod val="65000"/>
                  </a:schemeClr>
                </a:solidFill>
              </a:rPr>
              <a:t>-Glaze fire to the correct cone temp for that glaze</a:t>
            </a:r>
          </a:p>
          <a:p>
            <a:pPr marL="0" indent="0">
              <a:buNone/>
            </a:pPr>
            <a:r>
              <a:rPr lang="en-US" dirty="0" smtClean="0">
                <a:solidFill>
                  <a:schemeClr val="bg1">
                    <a:lumMod val="65000"/>
                  </a:schemeClr>
                </a:solidFill>
              </a:rPr>
              <a:t>-</a:t>
            </a:r>
            <a:r>
              <a:rPr lang="en-US" b="1" dirty="0" smtClean="0">
                <a:solidFill>
                  <a:schemeClr val="bg1">
                    <a:lumMod val="65000"/>
                  </a:schemeClr>
                </a:solidFill>
              </a:rPr>
              <a:t>DO NOT GLAZE </a:t>
            </a:r>
            <a:r>
              <a:rPr lang="en-US" b="1" dirty="0" smtClean="0">
                <a:solidFill>
                  <a:schemeClr val="bg1">
                    <a:lumMod val="65000"/>
                  </a:schemeClr>
                </a:solidFill>
              </a:rPr>
              <a:t>BOTTOM </a:t>
            </a:r>
            <a:r>
              <a:rPr lang="en-US" sz="2800" dirty="0" smtClean="0">
                <a:solidFill>
                  <a:schemeClr val="bg1">
                    <a:lumMod val="65000"/>
                  </a:schemeClr>
                </a:solidFill>
              </a:rPr>
              <a:t>(“dry foot”, can use wax resist on</a:t>
            </a:r>
          </a:p>
          <a:p>
            <a:pPr marL="0" indent="0">
              <a:buNone/>
            </a:pPr>
            <a:r>
              <a:rPr lang="en-US" sz="2800" dirty="0" smtClean="0">
                <a:solidFill>
                  <a:schemeClr val="bg1">
                    <a:lumMod val="65000"/>
                  </a:schemeClr>
                </a:solidFill>
              </a:rPr>
              <a:t>  bottom)</a:t>
            </a:r>
            <a:endParaRPr lang="en-US" sz="2800" dirty="0" smtClean="0">
              <a:solidFill>
                <a:schemeClr val="bg1">
                  <a:lumMod val="65000"/>
                </a:schemeClr>
              </a:solidFill>
            </a:endParaRPr>
          </a:p>
          <a:p>
            <a:pPr marL="0" indent="0">
              <a:buNone/>
            </a:pPr>
            <a:r>
              <a:rPr lang="en-US" dirty="0" smtClean="0">
                <a:solidFill>
                  <a:schemeClr val="bg1">
                    <a:lumMod val="65000"/>
                  </a:schemeClr>
                </a:solidFill>
              </a:rPr>
              <a:t>-Ware that is ready for firing has to be put on correct rack.  </a:t>
            </a:r>
            <a:r>
              <a:rPr lang="en-US" b="1" dirty="0" smtClean="0">
                <a:solidFill>
                  <a:schemeClr val="bg1">
                    <a:lumMod val="65000"/>
                  </a:schemeClr>
                </a:solidFill>
              </a:rPr>
              <a:t>DOUBLE CHECK TO AVOID DISASTER!</a:t>
            </a:r>
          </a:p>
          <a:p>
            <a:pPr marL="0" indent="0">
              <a:buNone/>
            </a:pPr>
            <a:r>
              <a:rPr lang="en-US" dirty="0" smtClean="0">
                <a:solidFill>
                  <a:schemeClr val="bg1">
                    <a:lumMod val="65000"/>
                  </a:schemeClr>
                </a:solidFill>
              </a:rPr>
              <a:t> </a:t>
            </a:r>
            <a:endParaRPr lang="en-US" dirty="0">
              <a:solidFill>
                <a:schemeClr val="bg1">
                  <a:lumMod val="65000"/>
                </a:schemeClr>
              </a:solidFill>
            </a:endParaRPr>
          </a:p>
        </p:txBody>
      </p:sp>
    </p:spTree>
    <p:extLst>
      <p:ext uri="{BB962C8B-B14F-4D97-AF65-F5344CB8AC3E}">
        <p14:creationId xmlns:p14="http://schemas.microsoft.com/office/powerpoint/2010/main" val="73476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Parts of a Pot</a:t>
            </a:r>
            <a:endParaRPr lang="en-US" dirty="0"/>
          </a:p>
        </p:txBody>
      </p:sp>
      <p:pic>
        <p:nvPicPr>
          <p:cNvPr id="5" name="Content Placeholder 4" descr="nka.parts_copy1318457614112.jpg"/>
          <p:cNvPicPr>
            <a:picLocks noGrp="1" noChangeAspect="1"/>
          </p:cNvPicPr>
          <p:nvPr>
            <p:ph idx="1"/>
          </p:nvPr>
        </p:nvPicPr>
        <p:blipFill>
          <a:blip r:embed="rId2">
            <a:extLst>
              <a:ext uri="{28A0092B-C50C-407E-A947-70E740481C1C}">
                <a14:useLocalDpi xmlns:a14="http://schemas.microsoft.com/office/drawing/2010/main" val="0"/>
              </a:ext>
            </a:extLst>
          </a:blip>
          <a:srcRect l="-56539" r="-56539"/>
          <a:stretch>
            <a:fillRect/>
          </a:stretch>
        </p:blipFill>
        <p:spPr>
          <a:xfrm>
            <a:off x="228600" y="1295400"/>
            <a:ext cx="10114527" cy="5562600"/>
          </a:xfrm>
        </p:spPr>
      </p:pic>
    </p:spTree>
    <p:extLst>
      <p:ext uri="{BB962C8B-B14F-4D97-AF65-F5344CB8AC3E}">
        <p14:creationId xmlns:p14="http://schemas.microsoft.com/office/powerpoint/2010/main" val="344202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0782"/>
            <a:ext cx="7772400" cy="1470025"/>
          </a:xfrm>
        </p:spPr>
        <p:txBody>
          <a:bodyPr/>
          <a:lstStyle/>
          <a:p>
            <a:r>
              <a:rPr lang="en-US" dirty="0" smtClean="0"/>
              <a:t>What is Clay?</a:t>
            </a:r>
            <a:endParaRPr lang="en-US" dirty="0"/>
          </a:p>
        </p:txBody>
      </p:sp>
      <p:sp>
        <p:nvSpPr>
          <p:cNvPr id="3" name="Subtitle 2"/>
          <p:cNvSpPr>
            <a:spLocks noGrp="1"/>
          </p:cNvSpPr>
          <p:nvPr>
            <p:ph type="subTitle" idx="1"/>
          </p:nvPr>
        </p:nvSpPr>
        <p:spPr>
          <a:xfrm>
            <a:off x="457200" y="1143000"/>
            <a:ext cx="4572000" cy="2209800"/>
          </a:xfrm>
        </p:spPr>
        <p:txBody>
          <a:bodyPr>
            <a:noAutofit/>
          </a:bodyPr>
          <a:lstStyle/>
          <a:p>
            <a:pPr algn="l">
              <a:lnSpc>
                <a:spcPct val="90000"/>
              </a:lnSpc>
            </a:pPr>
            <a:r>
              <a:rPr lang="en-US" sz="2400" dirty="0"/>
              <a:t>Clay is a fine-grained natural rock </a:t>
            </a:r>
            <a:r>
              <a:rPr lang="en-US" sz="2400" dirty="0" smtClean="0"/>
              <a:t>or soil </a:t>
            </a:r>
            <a:r>
              <a:rPr lang="en-US" sz="2400" dirty="0"/>
              <a:t>material that combines one or more clay minerals with traces of metal oxides and organic matter</a:t>
            </a:r>
            <a:r>
              <a:rPr lang="en-US" sz="2400" dirty="0" smtClean="0"/>
              <a:t>.  Our word “ceramic” comes from the Greek “</a:t>
            </a:r>
            <a:r>
              <a:rPr lang="hu-HU" sz="2400" dirty="0" smtClean="0"/>
              <a:t>keramikos” meaing pottery.</a:t>
            </a:r>
            <a:endParaRPr lang="en-US" sz="2400" dirty="0"/>
          </a:p>
          <a:p>
            <a:pPr algn="l"/>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810000"/>
            <a:ext cx="3429000" cy="2664824"/>
          </a:xfrm>
          <a:prstGeom prst="rect">
            <a:avLst/>
          </a:prstGeom>
        </p:spPr>
      </p:pic>
      <p:pic>
        <p:nvPicPr>
          <p:cNvPr id="5" name="Picture 4" descr="IMG_589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65007"/>
            <a:ext cx="4038600" cy="2688193"/>
          </a:xfrm>
          <a:prstGeom prst="rect">
            <a:avLst/>
          </a:prstGeom>
        </p:spPr>
      </p:pic>
      <p:pic>
        <p:nvPicPr>
          <p:cNvPr id="6" name="Picture 5" descr="library-1233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838200"/>
            <a:ext cx="3695700" cy="2465614"/>
          </a:xfrm>
          <a:prstGeom prst="rect">
            <a:avLst/>
          </a:prstGeom>
        </p:spPr>
      </p:pic>
    </p:spTree>
    <p:extLst>
      <p:ext uri="{BB962C8B-B14F-4D97-AF65-F5344CB8AC3E}">
        <p14:creationId xmlns:p14="http://schemas.microsoft.com/office/powerpoint/2010/main" val="3071924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Pots vs. Ceramic Sculpture: Aesthetics in Clay Ware</a:t>
            </a:r>
            <a:endParaRPr lang="en-US" dirty="0"/>
          </a:p>
        </p:txBody>
      </p:sp>
      <p:sp>
        <p:nvSpPr>
          <p:cNvPr id="3" name="Content Placeholder 2"/>
          <p:cNvSpPr>
            <a:spLocks noGrp="1"/>
          </p:cNvSpPr>
          <p:nvPr>
            <p:ph idx="1"/>
          </p:nvPr>
        </p:nvSpPr>
        <p:spPr>
          <a:xfrm>
            <a:off x="457200" y="1447800"/>
            <a:ext cx="8229600" cy="4953000"/>
          </a:xfrm>
        </p:spPr>
        <p:txBody>
          <a:bodyPr>
            <a:normAutofit lnSpcReduction="10000"/>
          </a:bodyPr>
          <a:lstStyle/>
          <a:p>
            <a:pPr marL="0" indent="0">
              <a:buNone/>
            </a:pPr>
            <a:r>
              <a:rPr lang="en-US" sz="2400" dirty="0" smtClean="0">
                <a:solidFill>
                  <a:schemeClr val="bg1">
                    <a:lumMod val="65000"/>
                  </a:schemeClr>
                </a:solidFill>
              </a:rPr>
              <a:t>Work made in clay can be divided into two broad categories:</a:t>
            </a:r>
          </a:p>
          <a:p>
            <a:pPr marL="0" indent="0">
              <a:buNone/>
            </a:pPr>
            <a:r>
              <a:rPr lang="en-US" sz="2400" b="1" dirty="0" smtClean="0">
                <a:solidFill>
                  <a:schemeClr val="bg1">
                    <a:lumMod val="65000"/>
                  </a:schemeClr>
                </a:solidFill>
              </a:rPr>
              <a:t>Functional or Utilitarian </a:t>
            </a:r>
            <a:r>
              <a:rPr lang="en-US" sz="2400" dirty="0" smtClean="0">
                <a:solidFill>
                  <a:schemeClr val="bg1">
                    <a:lumMod val="65000"/>
                  </a:schemeClr>
                </a:solidFill>
              </a:rPr>
              <a:t>generally referred to as “pots” are designed for use (cups, bowls, plates, vases.)</a:t>
            </a:r>
          </a:p>
          <a:p>
            <a:pPr marL="0" indent="0">
              <a:buNone/>
            </a:pPr>
            <a:r>
              <a:rPr lang="en-US" sz="2400" b="1" dirty="0" smtClean="0">
                <a:solidFill>
                  <a:schemeClr val="bg1">
                    <a:lumMod val="65000"/>
                  </a:schemeClr>
                </a:solidFill>
              </a:rPr>
              <a:t>Fine-Art or Sculptural </a:t>
            </a:r>
            <a:r>
              <a:rPr lang="en-US" sz="2400" dirty="0" smtClean="0">
                <a:solidFill>
                  <a:schemeClr val="bg1">
                    <a:lumMod val="65000"/>
                  </a:schemeClr>
                </a:solidFill>
              </a:rPr>
              <a:t>generally referred to as “ceramic sculpture” are made as aesthetic art objects like painting or marble sculpture.</a:t>
            </a:r>
          </a:p>
          <a:p>
            <a:pPr marL="0" indent="0">
              <a:buNone/>
            </a:pPr>
            <a:r>
              <a:rPr lang="en-US" sz="2400" dirty="0" smtClean="0">
                <a:solidFill>
                  <a:schemeClr val="bg1">
                    <a:lumMod val="65000"/>
                  </a:schemeClr>
                </a:solidFill>
              </a:rPr>
              <a:t>There is no hierarchy, both types of clay work are equally important and often cross over.  Most functional ware is decorated with imagery and symbolism and many ceramic sculptures reference pots.</a:t>
            </a:r>
          </a:p>
          <a:p>
            <a:pPr marL="0" indent="0">
              <a:buNone/>
            </a:pPr>
            <a:r>
              <a:rPr lang="en-US" sz="2400" dirty="0" smtClean="0">
                <a:solidFill>
                  <a:schemeClr val="bg1">
                    <a:lumMod val="65000"/>
                  </a:schemeClr>
                </a:solidFill>
              </a:rPr>
              <a:t>Ceramic sculpture has the same formal foundations as painting or marble sculpture; composition, symmetry, pattern, visual lightness, gravitas, color, and conceptual value to name a few. </a:t>
            </a:r>
          </a:p>
        </p:txBody>
      </p:sp>
    </p:spTree>
    <p:extLst>
      <p:ext uri="{BB962C8B-B14F-4D97-AF65-F5344CB8AC3E}">
        <p14:creationId xmlns:p14="http://schemas.microsoft.com/office/powerpoint/2010/main" val="86799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Building Techniques</a:t>
            </a:r>
            <a:endParaRPr lang="en-US" dirty="0"/>
          </a:p>
        </p:txBody>
      </p:sp>
      <p:sp>
        <p:nvSpPr>
          <p:cNvPr id="3" name="Content Placeholder 2"/>
          <p:cNvSpPr>
            <a:spLocks noGrp="1"/>
          </p:cNvSpPr>
          <p:nvPr>
            <p:ph idx="1"/>
          </p:nvPr>
        </p:nvSpPr>
        <p:spPr>
          <a:xfrm>
            <a:off x="457200" y="1371600"/>
            <a:ext cx="2667000" cy="4724400"/>
          </a:xfrm>
        </p:spPr>
        <p:txBody>
          <a:bodyPr>
            <a:normAutofit/>
          </a:bodyPr>
          <a:lstStyle/>
          <a:p>
            <a:pPr marL="0" indent="0">
              <a:buNone/>
            </a:pPr>
            <a:r>
              <a:rPr lang="en-US" b="1" dirty="0" smtClean="0">
                <a:solidFill>
                  <a:schemeClr val="bg1">
                    <a:lumMod val="65000"/>
                  </a:schemeClr>
                </a:solidFill>
              </a:rPr>
              <a:t>Pinch</a:t>
            </a:r>
            <a:r>
              <a:rPr lang="en-US" dirty="0" smtClean="0">
                <a:solidFill>
                  <a:schemeClr val="bg1">
                    <a:lumMod val="65000"/>
                  </a:schemeClr>
                </a:solidFill>
              </a:rPr>
              <a:t>:  Stick your finger in it and pinch out a shape.  Pinch in small steps, keep walls even, make a flat bottom.</a:t>
            </a:r>
            <a:endParaRPr lang="en-US" dirty="0">
              <a:solidFill>
                <a:schemeClr val="bg1">
                  <a:lumMod val="65000"/>
                </a:schemeClr>
              </a:solidFill>
            </a:endParaRPr>
          </a:p>
        </p:txBody>
      </p:sp>
      <p:pic>
        <p:nvPicPr>
          <p:cNvPr id="5" name="Picture 4" descr="clay-pinch-pot-making-4.jp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124200" y="1371600"/>
            <a:ext cx="5511800" cy="4745810"/>
          </a:xfrm>
          <a:prstGeom prst="rect">
            <a:avLst/>
          </a:prstGeom>
        </p:spPr>
      </p:pic>
    </p:spTree>
    <p:extLst>
      <p:ext uri="{BB962C8B-B14F-4D97-AF65-F5344CB8AC3E}">
        <p14:creationId xmlns:p14="http://schemas.microsoft.com/office/powerpoint/2010/main" val="344202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Building Techniques</a:t>
            </a:r>
            <a:endParaRPr lang="en-US" dirty="0"/>
          </a:p>
        </p:txBody>
      </p:sp>
      <p:sp>
        <p:nvSpPr>
          <p:cNvPr id="3" name="Content Placeholder 2"/>
          <p:cNvSpPr>
            <a:spLocks noGrp="1"/>
          </p:cNvSpPr>
          <p:nvPr>
            <p:ph idx="1"/>
          </p:nvPr>
        </p:nvSpPr>
        <p:spPr>
          <a:xfrm>
            <a:off x="457200" y="1295401"/>
            <a:ext cx="8229600" cy="1143000"/>
          </a:xfrm>
        </p:spPr>
        <p:txBody>
          <a:bodyPr>
            <a:normAutofit fontScale="77500" lnSpcReduction="20000"/>
          </a:bodyPr>
          <a:lstStyle/>
          <a:p>
            <a:pPr marL="0" indent="0">
              <a:buNone/>
            </a:pPr>
            <a:r>
              <a:rPr lang="en-US" b="1" dirty="0" smtClean="0">
                <a:solidFill>
                  <a:schemeClr val="bg1">
                    <a:lumMod val="65000"/>
                  </a:schemeClr>
                </a:solidFill>
              </a:rPr>
              <a:t>Coil</a:t>
            </a:r>
            <a:r>
              <a:rPr lang="en-US" dirty="0" smtClean="0">
                <a:solidFill>
                  <a:schemeClr val="bg1">
                    <a:lumMod val="65000"/>
                  </a:schemeClr>
                </a:solidFill>
              </a:rPr>
              <a:t>:  Use coils (or ropes/snakes) of clay.  Stack coils one upon another to build height.  Slip &amp; score each layer to </a:t>
            </a:r>
            <a:r>
              <a:rPr lang="en-US" dirty="0" smtClean="0">
                <a:solidFill>
                  <a:schemeClr val="bg1">
                    <a:lumMod val="65000"/>
                  </a:schemeClr>
                </a:solidFill>
              </a:rPr>
              <a:t>en</a:t>
            </a:r>
            <a:r>
              <a:rPr lang="en-US" dirty="0" smtClean="0">
                <a:solidFill>
                  <a:schemeClr val="bg1">
                    <a:lumMod val="65000"/>
                  </a:schemeClr>
                </a:solidFill>
              </a:rPr>
              <a:t>sure of solid attachment.  Smooth the outside (or don’t).</a:t>
            </a:r>
            <a:endParaRPr lang="en-US" dirty="0">
              <a:solidFill>
                <a:schemeClr val="bg1">
                  <a:lumMod val="65000"/>
                </a:schemeClr>
              </a:solidFill>
            </a:endParaRPr>
          </a:p>
        </p:txBody>
      </p:sp>
      <p:pic>
        <p:nvPicPr>
          <p:cNvPr id="4" name="Picture 3" descr="2-rolling-the-coil-to-be-appli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67000"/>
            <a:ext cx="3886200" cy="2914650"/>
          </a:xfrm>
          <a:prstGeom prst="rect">
            <a:avLst/>
          </a:prstGeom>
        </p:spPr>
      </p:pic>
      <p:pic>
        <p:nvPicPr>
          <p:cNvPr id="5" name="Picture 4" descr="006-adding-second-co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276600"/>
            <a:ext cx="4330700" cy="3070860"/>
          </a:xfrm>
          <a:prstGeom prst="rect">
            <a:avLst/>
          </a:prstGeom>
        </p:spPr>
      </p:pic>
    </p:spTree>
    <p:extLst>
      <p:ext uri="{BB962C8B-B14F-4D97-AF65-F5344CB8AC3E}">
        <p14:creationId xmlns:p14="http://schemas.microsoft.com/office/powerpoint/2010/main" val="113871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18e1114278a.preview-6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3880195" cy="5638800"/>
          </a:xfrm>
          <a:prstGeom prst="rect">
            <a:avLst/>
          </a:prstGeom>
        </p:spPr>
      </p:pic>
      <p:pic>
        <p:nvPicPr>
          <p:cNvPr id="3" name="Picture 2" descr="coil meth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04800"/>
            <a:ext cx="3810000" cy="2857500"/>
          </a:xfrm>
          <a:prstGeom prst="rect">
            <a:avLst/>
          </a:prstGeom>
        </p:spPr>
      </p:pic>
      <p:pic>
        <p:nvPicPr>
          <p:cNvPr id="4" name="Picture 3" descr="ab5eb40cfa4d5b14fcf3066e1ffb83f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276600"/>
            <a:ext cx="2438400" cy="3251200"/>
          </a:xfrm>
          <a:prstGeom prst="rect">
            <a:avLst/>
          </a:prstGeom>
        </p:spPr>
      </p:pic>
    </p:spTree>
    <p:extLst>
      <p:ext uri="{BB962C8B-B14F-4D97-AF65-F5344CB8AC3E}">
        <p14:creationId xmlns:p14="http://schemas.microsoft.com/office/powerpoint/2010/main" val="3196060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Building Techniques</a:t>
            </a:r>
            <a:endParaRPr lang="en-US" dirty="0"/>
          </a:p>
        </p:txBody>
      </p:sp>
      <p:sp>
        <p:nvSpPr>
          <p:cNvPr id="3" name="Content Placeholder 2"/>
          <p:cNvSpPr>
            <a:spLocks noGrp="1"/>
          </p:cNvSpPr>
          <p:nvPr>
            <p:ph idx="1"/>
          </p:nvPr>
        </p:nvSpPr>
        <p:spPr>
          <a:xfrm>
            <a:off x="457200" y="1295400"/>
            <a:ext cx="8229600" cy="1142999"/>
          </a:xfrm>
        </p:spPr>
        <p:txBody>
          <a:bodyPr>
            <a:normAutofit fontScale="85000" lnSpcReduction="20000"/>
          </a:bodyPr>
          <a:lstStyle/>
          <a:p>
            <a:pPr marL="0" indent="0">
              <a:buNone/>
            </a:pPr>
            <a:r>
              <a:rPr lang="en-US" b="1" dirty="0" smtClean="0">
                <a:solidFill>
                  <a:schemeClr val="bg1">
                    <a:lumMod val="65000"/>
                  </a:schemeClr>
                </a:solidFill>
              </a:rPr>
              <a:t>Slab</a:t>
            </a:r>
            <a:r>
              <a:rPr lang="en-US" dirty="0" smtClean="0">
                <a:solidFill>
                  <a:schemeClr val="bg1">
                    <a:lumMod val="65000"/>
                  </a:schemeClr>
                </a:solidFill>
              </a:rPr>
              <a:t>:  Make flat slabs of clay, cut into shapes, and connect shapes together.  Slip &amp; score joints to ensure sold connection.</a:t>
            </a:r>
            <a:endParaRPr lang="en-US" dirty="0">
              <a:solidFill>
                <a:schemeClr val="bg1">
                  <a:lumMod val="65000"/>
                </a:schemeClr>
              </a:solidFill>
            </a:endParaRPr>
          </a:p>
        </p:txBody>
      </p:sp>
      <p:pic>
        <p:nvPicPr>
          <p:cNvPr id="4" name="Picture 3" descr="clay-slab-using-rolling-pin-and-two-wood-pie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90800"/>
            <a:ext cx="3733800" cy="2478590"/>
          </a:xfrm>
          <a:prstGeom prst="rect">
            <a:avLst/>
          </a:prstGeom>
        </p:spPr>
      </p:pic>
      <p:pic>
        <p:nvPicPr>
          <p:cNvPr id="5" name="Picture 4" descr="15-roll-it-on-the-slab-roller-edited-1024x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33600"/>
            <a:ext cx="3454400" cy="2209800"/>
          </a:xfrm>
          <a:prstGeom prst="rect">
            <a:avLst/>
          </a:prstGeom>
        </p:spPr>
      </p:pic>
      <p:pic>
        <p:nvPicPr>
          <p:cNvPr id="6" name="Picture 5" descr="274-slab-pottery-notch-cut-bowls-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470532"/>
            <a:ext cx="3124200" cy="2080102"/>
          </a:xfrm>
          <a:prstGeom prst="rect">
            <a:avLst/>
          </a:prstGeom>
        </p:spPr>
      </p:pic>
    </p:spTree>
    <p:extLst>
      <p:ext uri="{BB962C8B-B14F-4D97-AF65-F5344CB8AC3E}">
        <p14:creationId xmlns:p14="http://schemas.microsoft.com/office/powerpoint/2010/main" val="113871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4-apply-patte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209800"/>
            <a:ext cx="4833257" cy="4191000"/>
          </a:xfrm>
          <a:prstGeom prst="rect">
            <a:avLst/>
          </a:prstGeom>
        </p:spPr>
      </p:pic>
      <p:pic>
        <p:nvPicPr>
          <p:cNvPr id="2" name="Picture 1" descr="slab10.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4800" y="304800"/>
            <a:ext cx="4064000" cy="3657600"/>
          </a:xfrm>
          <a:prstGeom prst="rect">
            <a:avLst/>
          </a:prstGeom>
        </p:spPr>
      </p:pic>
    </p:spTree>
    <p:extLst>
      <p:ext uri="{BB962C8B-B14F-4D97-AF65-F5344CB8AC3E}">
        <p14:creationId xmlns:p14="http://schemas.microsoft.com/office/powerpoint/2010/main" val="376379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lwebbcarving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720" y="533400"/>
            <a:ext cx="3622940" cy="4114800"/>
          </a:xfrm>
          <a:prstGeom prst="rect">
            <a:avLst/>
          </a:prstGeom>
        </p:spPr>
      </p:pic>
      <p:pic>
        <p:nvPicPr>
          <p:cNvPr id="3" name="Picture 2" descr="6a4b2bd47b6dd9719e2f44a56c9b63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0200"/>
            <a:ext cx="4495800" cy="4769826"/>
          </a:xfrm>
          <a:prstGeom prst="rect">
            <a:avLst/>
          </a:prstGeom>
        </p:spPr>
      </p:pic>
    </p:spTree>
    <p:extLst>
      <p:ext uri="{BB962C8B-B14F-4D97-AF65-F5344CB8AC3E}">
        <p14:creationId xmlns:p14="http://schemas.microsoft.com/office/powerpoint/2010/main" val="2489479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Building Techniques</a:t>
            </a:r>
            <a:endParaRPr lang="en-US" dirty="0"/>
          </a:p>
        </p:txBody>
      </p:sp>
      <p:sp>
        <p:nvSpPr>
          <p:cNvPr id="3" name="Content Placeholder 2"/>
          <p:cNvSpPr>
            <a:spLocks noGrp="1"/>
          </p:cNvSpPr>
          <p:nvPr>
            <p:ph idx="1"/>
          </p:nvPr>
        </p:nvSpPr>
        <p:spPr>
          <a:xfrm>
            <a:off x="457200" y="1066800"/>
            <a:ext cx="8229600" cy="1524000"/>
          </a:xfrm>
        </p:spPr>
        <p:txBody>
          <a:bodyPr>
            <a:normAutofit fontScale="70000" lnSpcReduction="20000"/>
          </a:bodyPr>
          <a:lstStyle/>
          <a:p>
            <a:pPr marL="0" indent="0">
              <a:buNone/>
            </a:pPr>
            <a:r>
              <a:rPr lang="en-US" b="1" dirty="0" smtClean="0">
                <a:solidFill>
                  <a:schemeClr val="bg1">
                    <a:lumMod val="65000"/>
                  </a:schemeClr>
                </a:solidFill>
              </a:rPr>
              <a:t>Wheel Thrown</a:t>
            </a:r>
            <a:r>
              <a:rPr lang="en-US" dirty="0" smtClean="0">
                <a:solidFill>
                  <a:schemeClr val="bg1">
                    <a:lumMod val="65000"/>
                  </a:schemeClr>
                </a:solidFill>
              </a:rPr>
              <a:t>:  Use wheel to turn clay into shape.  Carefully make sure clay is centered.  Open clay up even and steady motion.  Compress bottom.  Use as little water as possible, just enough to keep clay surface slippery.  Make even pulls, fingers directly opposite each other, from bottom to top.  Compress rim after each pull.</a:t>
            </a:r>
            <a:endParaRPr lang="en-US" dirty="0">
              <a:solidFill>
                <a:schemeClr val="bg1">
                  <a:lumMod val="65000"/>
                </a:schemeClr>
              </a:solidFill>
            </a:endParaRPr>
          </a:p>
        </p:txBody>
      </p:sp>
      <p:pic>
        <p:nvPicPr>
          <p:cNvPr id="4" name="Picture 3" descr="13 Bring down - another 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28383"/>
            <a:ext cx="4521889" cy="3391417"/>
          </a:xfrm>
          <a:prstGeom prst="rect">
            <a:avLst/>
          </a:prstGeom>
        </p:spPr>
      </p:pic>
      <p:pic>
        <p:nvPicPr>
          <p:cNvPr id="5" name="Picture 4" descr="potterywhe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124200"/>
            <a:ext cx="4343400" cy="3257550"/>
          </a:xfrm>
          <a:prstGeom prst="rect">
            <a:avLst/>
          </a:prstGeom>
        </p:spPr>
      </p:pic>
    </p:spTree>
    <p:extLst>
      <p:ext uri="{BB962C8B-B14F-4D97-AF65-F5344CB8AC3E}">
        <p14:creationId xmlns:p14="http://schemas.microsoft.com/office/powerpoint/2010/main" val="113871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by-throw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4656330" cy="4656330"/>
          </a:xfrm>
          <a:prstGeom prst="rect">
            <a:avLst/>
          </a:prstGeom>
        </p:spPr>
      </p:pic>
      <p:pic>
        <p:nvPicPr>
          <p:cNvPr id="3" name="Picture 2" descr="f65e08157605645a087d3d074fb707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52600"/>
            <a:ext cx="3455371" cy="4597400"/>
          </a:xfrm>
          <a:prstGeom prst="rect">
            <a:avLst/>
          </a:prstGeom>
        </p:spPr>
      </p:pic>
    </p:spTree>
    <p:extLst>
      <p:ext uri="{BB962C8B-B14F-4D97-AF65-F5344CB8AC3E}">
        <p14:creationId xmlns:p14="http://schemas.microsoft.com/office/powerpoint/2010/main" val="303918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69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8229600" cy="1143000"/>
          </a:xfrm>
        </p:spPr>
        <p:txBody>
          <a:bodyPr/>
          <a:lstStyle/>
          <a:p>
            <a:r>
              <a:rPr lang="en-US" dirty="0" smtClean="0"/>
              <a:t>How is it Made?</a:t>
            </a:r>
            <a:endParaRPr lang="en-US" dirty="0"/>
          </a:p>
        </p:txBody>
      </p:sp>
      <p:sp>
        <p:nvSpPr>
          <p:cNvPr id="3" name="Content Placeholder 2"/>
          <p:cNvSpPr>
            <a:spLocks noGrp="1"/>
          </p:cNvSpPr>
          <p:nvPr>
            <p:ph idx="1"/>
          </p:nvPr>
        </p:nvSpPr>
        <p:spPr>
          <a:xfrm>
            <a:off x="381000" y="838200"/>
            <a:ext cx="8382000" cy="3962400"/>
          </a:xfrm>
        </p:spPr>
        <p:txBody>
          <a:bodyPr>
            <a:noAutofit/>
          </a:bodyPr>
          <a:lstStyle/>
          <a:p>
            <a:pPr marL="0" indent="0">
              <a:buNone/>
            </a:pPr>
            <a:r>
              <a:rPr lang="en-US" sz="2200" dirty="0" smtClean="0">
                <a:solidFill>
                  <a:schemeClr val="bg1">
                    <a:lumMod val="65000"/>
                  </a:schemeClr>
                </a:solidFill>
              </a:rPr>
              <a:t>Clay is made through natural processes of erosion and weathering of </a:t>
            </a:r>
            <a:r>
              <a:rPr lang="en-US" sz="2200" dirty="0" smtClean="0">
                <a:solidFill>
                  <a:schemeClr val="bg1">
                    <a:lumMod val="65000"/>
                  </a:schemeClr>
                </a:solidFill>
              </a:rPr>
              <a:t>rock, specifically granite.</a:t>
            </a:r>
            <a:endParaRPr lang="en-US" sz="2200" dirty="0">
              <a:solidFill>
                <a:schemeClr val="bg1">
                  <a:lumMod val="65000"/>
                </a:schemeClr>
              </a:solidFill>
            </a:endParaRPr>
          </a:p>
          <a:p>
            <a:pPr marL="0" indent="0">
              <a:buNone/>
            </a:pPr>
            <a:r>
              <a:rPr lang="en-US" sz="2200" b="1" dirty="0" smtClean="0">
                <a:solidFill>
                  <a:schemeClr val="bg1">
                    <a:lumMod val="65000"/>
                  </a:schemeClr>
                </a:solidFill>
              </a:rPr>
              <a:t>Primary Clays</a:t>
            </a:r>
            <a:r>
              <a:rPr lang="en-US" sz="2200" dirty="0" smtClean="0">
                <a:solidFill>
                  <a:schemeClr val="bg1">
                    <a:lumMod val="65000"/>
                  </a:schemeClr>
                </a:solidFill>
              </a:rPr>
              <a:t>:  clays that formed at the source.  </a:t>
            </a:r>
            <a:r>
              <a:rPr lang="en-US" sz="2200" dirty="0" err="1" smtClean="0">
                <a:solidFill>
                  <a:schemeClr val="bg1">
                    <a:lumMod val="65000"/>
                  </a:schemeClr>
                </a:solidFill>
              </a:rPr>
              <a:t>Kaolins</a:t>
            </a:r>
            <a:r>
              <a:rPr lang="en-US" sz="2200" dirty="0" smtClean="0">
                <a:solidFill>
                  <a:schemeClr val="bg1">
                    <a:lumMod val="65000"/>
                  </a:schemeClr>
                </a:solidFill>
              </a:rPr>
              <a:t> (which we use to make porcelain) is white in color and not very plastic.</a:t>
            </a:r>
            <a:endParaRPr lang="en-US" sz="2200" dirty="0">
              <a:solidFill>
                <a:schemeClr val="bg1">
                  <a:lumMod val="65000"/>
                </a:schemeClr>
              </a:solidFill>
            </a:endParaRPr>
          </a:p>
          <a:p>
            <a:pPr marL="0" indent="0">
              <a:buNone/>
            </a:pPr>
            <a:r>
              <a:rPr lang="en-US" sz="2200" b="1" dirty="0" smtClean="0">
                <a:solidFill>
                  <a:schemeClr val="bg1">
                    <a:lumMod val="65000"/>
                  </a:schemeClr>
                </a:solidFill>
              </a:rPr>
              <a:t>Secondary Clays</a:t>
            </a:r>
            <a:r>
              <a:rPr lang="en-US" sz="2200" dirty="0" smtClean="0">
                <a:solidFill>
                  <a:schemeClr val="bg1">
                    <a:lumMod val="65000"/>
                  </a:schemeClr>
                </a:solidFill>
              </a:rPr>
              <a:t>:  clays that were formed at the source but then moved by wind or water and which collect in sedimentary rock layers.  Red clays and ball clays which create stoneware and earthenware clays are secondary.  Secondary clays tend to be more plastic due to smaller particle size.  Secondary clays come in a variety of colors due to other compounds picked up along the way. </a:t>
            </a:r>
            <a:endParaRPr lang="en-US" sz="2200" dirty="0">
              <a:solidFill>
                <a:schemeClr val="bg1">
                  <a:lumMod val="65000"/>
                </a:schemeClr>
              </a:solidFill>
            </a:endParaRPr>
          </a:p>
        </p:txBody>
      </p:sp>
      <p:pic>
        <p:nvPicPr>
          <p:cNvPr id="4" name="Picture 3" descr="Kaolin-in-N-C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09466"/>
            <a:ext cx="3124200" cy="1986584"/>
          </a:xfrm>
          <a:prstGeom prst="rect">
            <a:avLst/>
          </a:prstGeom>
        </p:spPr>
      </p:pic>
      <p:pic>
        <p:nvPicPr>
          <p:cNvPr id="5" name="Picture 4" descr="prim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67200"/>
            <a:ext cx="3666227" cy="2286000"/>
          </a:xfrm>
          <a:prstGeom prst="rect">
            <a:avLst/>
          </a:prstGeom>
        </p:spPr>
      </p:pic>
    </p:spTree>
    <p:extLst>
      <p:ext uri="{BB962C8B-B14F-4D97-AF65-F5344CB8AC3E}">
        <p14:creationId xmlns:p14="http://schemas.microsoft.com/office/powerpoint/2010/main" val="370986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dirty="0" smtClean="0"/>
              <a:t>Why is Clay Unique?</a:t>
            </a:r>
            <a:endParaRPr lang="en-US" dirty="0"/>
          </a:p>
        </p:txBody>
      </p:sp>
      <p:sp>
        <p:nvSpPr>
          <p:cNvPr id="3" name="Content Placeholder 2"/>
          <p:cNvSpPr>
            <a:spLocks noGrp="1"/>
          </p:cNvSpPr>
          <p:nvPr>
            <p:ph idx="1"/>
          </p:nvPr>
        </p:nvSpPr>
        <p:spPr>
          <a:xfrm>
            <a:off x="457200" y="1143000"/>
            <a:ext cx="8229600" cy="4953000"/>
          </a:xfrm>
        </p:spPr>
        <p:txBody>
          <a:bodyPr>
            <a:normAutofit fontScale="92500" lnSpcReduction="20000"/>
          </a:bodyPr>
          <a:lstStyle/>
          <a:p>
            <a:pPr marL="0" indent="0">
              <a:lnSpc>
                <a:spcPct val="110000"/>
              </a:lnSpc>
              <a:buNone/>
            </a:pPr>
            <a:r>
              <a:rPr lang="en-US" sz="2400" dirty="0" smtClean="0">
                <a:solidFill>
                  <a:schemeClr val="bg1">
                    <a:lumMod val="65000"/>
                  </a:schemeClr>
                </a:solidFill>
              </a:rPr>
              <a:t>Unlike mud or sand clay is unique in its physical properties.  Clay is malleable (which means you can squish and squeeze it into a shape and it will retain that shape) because of it’s ability to retain water.  In ceramics we call this property of clay “plastic.”  </a:t>
            </a:r>
            <a:endParaRPr lang="en-US" sz="2400" dirty="0" smtClean="0">
              <a:solidFill>
                <a:schemeClr val="bg1">
                  <a:lumMod val="65000"/>
                </a:schemeClr>
              </a:solidFill>
            </a:endParaRPr>
          </a:p>
          <a:p>
            <a:pPr marL="0" indent="0">
              <a:buNone/>
            </a:pPr>
            <a:endParaRPr lang="en-US" sz="2400" dirty="0">
              <a:solidFill>
                <a:schemeClr val="bg1">
                  <a:lumMod val="65000"/>
                </a:schemeClr>
              </a:solidFill>
            </a:endParaRPr>
          </a:p>
          <a:p>
            <a:pPr marL="0" indent="0">
              <a:buNone/>
            </a:pPr>
            <a:r>
              <a:rPr lang="en-US" sz="2400" dirty="0" smtClean="0">
                <a:solidFill>
                  <a:schemeClr val="bg1">
                    <a:lumMod val="65000"/>
                  </a:schemeClr>
                </a:solidFill>
              </a:rPr>
              <a:t>When </a:t>
            </a:r>
            <a:r>
              <a:rPr lang="en-US" sz="2400" dirty="0" smtClean="0">
                <a:solidFill>
                  <a:schemeClr val="bg1">
                    <a:lumMod val="65000"/>
                  </a:schemeClr>
                </a:solidFill>
              </a:rPr>
              <a:t>clay is subjected to heat </a:t>
            </a:r>
            <a:r>
              <a:rPr lang="en-US" sz="2400" dirty="0" smtClean="0">
                <a:solidFill>
                  <a:schemeClr val="bg1">
                    <a:lumMod val="65000"/>
                  </a:schemeClr>
                </a:solidFill>
              </a:rPr>
              <a:t>it</a:t>
            </a:r>
          </a:p>
          <a:p>
            <a:pPr marL="0" indent="0">
              <a:buNone/>
            </a:pPr>
            <a:r>
              <a:rPr lang="en-US" sz="2400" dirty="0" smtClean="0">
                <a:solidFill>
                  <a:schemeClr val="bg1">
                    <a:lumMod val="65000"/>
                  </a:schemeClr>
                </a:solidFill>
              </a:rPr>
              <a:t>undergoes </a:t>
            </a:r>
            <a:r>
              <a:rPr lang="en-US" sz="2400" dirty="0" smtClean="0">
                <a:solidFill>
                  <a:schemeClr val="bg1">
                    <a:lumMod val="65000"/>
                  </a:schemeClr>
                </a:solidFill>
              </a:rPr>
              <a:t>a physical/</a:t>
            </a:r>
            <a:r>
              <a:rPr lang="en-US" sz="2400" dirty="0" smtClean="0">
                <a:solidFill>
                  <a:schemeClr val="bg1">
                    <a:lumMod val="65000"/>
                  </a:schemeClr>
                </a:solidFill>
              </a:rPr>
              <a:t>chemical</a:t>
            </a:r>
          </a:p>
          <a:p>
            <a:pPr marL="0" indent="0">
              <a:buNone/>
            </a:pPr>
            <a:r>
              <a:rPr lang="en-US" sz="2400" dirty="0" smtClean="0">
                <a:solidFill>
                  <a:schemeClr val="bg1">
                    <a:lumMod val="65000"/>
                  </a:schemeClr>
                </a:solidFill>
              </a:rPr>
              <a:t>change </a:t>
            </a:r>
            <a:r>
              <a:rPr lang="en-US" sz="2400" dirty="0" smtClean="0">
                <a:solidFill>
                  <a:schemeClr val="bg1">
                    <a:lumMod val="65000"/>
                  </a:schemeClr>
                </a:solidFill>
              </a:rPr>
              <a:t>that hardens the clay </a:t>
            </a:r>
            <a:r>
              <a:rPr lang="en-US" sz="2400" dirty="0" smtClean="0">
                <a:solidFill>
                  <a:schemeClr val="bg1">
                    <a:lumMod val="65000"/>
                  </a:schemeClr>
                </a:solidFill>
              </a:rPr>
              <a:t>into</a:t>
            </a:r>
          </a:p>
          <a:p>
            <a:pPr marL="0" indent="0">
              <a:buNone/>
            </a:pPr>
            <a:r>
              <a:rPr lang="en-US" sz="2400" dirty="0" smtClean="0">
                <a:solidFill>
                  <a:schemeClr val="bg1">
                    <a:lumMod val="65000"/>
                  </a:schemeClr>
                </a:solidFill>
              </a:rPr>
              <a:t>“</a:t>
            </a:r>
            <a:r>
              <a:rPr lang="en-US" sz="2400" dirty="0" smtClean="0">
                <a:solidFill>
                  <a:schemeClr val="bg1">
                    <a:lumMod val="65000"/>
                  </a:schemeClr>
                </a:solidFill>
              </a:rPr>
              <a:t>ceramic,” when clay has </a:t>
            </a:r>
            <a:r>
              <a:rPr lang="en-US" sz="2400" dirty="0" smtClean="0">
                <a:solidFill>
                  <a:schemeClr val="bg1">
                    <a:lumMod val="65000"/>
                  </a:schemeClr>
                </a:solidFill>
              </a:rPr>
              <a:t>become</a:t>
            </a:r>
          </a:p>
          <a:p>
            <a:pPr marL="0" indent="0">
              <a:buNone/>
            </a:pPr>
            <a:r>
              <a:rPr lang="en-US" sz="2400" dirty="0" smtClean="0">
                <a:solidFill>
                  <a:schemeClr val="bg1">
                    <a:lumMod val="65000"/>
                  </a:schemeClr>
                </a:solidFill>
              </a:rPr>
              <a:t>hardened </a:t>
            </a:r>
            <a:r>
              <a:rPr lang="en-US" sz="2400" dirty="0" smtClean="0">
                <a:solidFill>
                  <a:schemeClr val="bg1">
                    <a:lumMod val="65000"/>
                  </a:schemeClr>
                </a:solidFill>
              </a:rPr>
              <a:t>by heat we call it </a:t>
            </a: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a:t>
            </a:r>
            <a:r>
              <a:rPr lang="en-US" sz="2400" dirty="0" smtClean="0">
                <a:solidFill>
                  <a:schemeClr val="bg1">
                    <a:lumMod val="65000"/>
                  </a:schemeClr>
                </a:solidFill>
              </a:rPr>
              <a:t>fired.”  This ability of clay to be </a:t>
            </a: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plastic </a:t>
            </a:r>
            <a:r>
              <a:rPr lang="en-US" sz="2400" dirty="0" smtClean="0">
                <a:solidFill>
                  <a:schemeClr val="bg1">
                    <a:lumMod val="65000"/>
                  </a:schemeClr>
                </a:solidFill>
              </a:rPr>
              <a:t>when wet and be hardened </a:t>
            </a: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by </a:t>
            </a:r>
            <a:r>
              <a:rPr lang="en-US" sz="2400" dirty="0" smtClean="0">
                <a:solidFill>
                  <a:schemeClr val="bg1">
                    <a:lumMod val="65000"/>
                  </a:schemeClr>
                </a:solidFill>
              </a:rPr>
              <a:t>fire is one of the unique </a:t>
            </a:r>
            <a:r>
              <a:rPr lang="en-US" sz="2400" dirty="0" smtClean="0">
                <a:solidFill>
                  <a:schemeClr val="bg1">
                    <a:lumMod val="65000"/>
                  </a:schemeClr>
                </a:solidFill>
              </a:rPr>
              <a:t>qualities</a:t>
            </a:r>
            <a:r>
              <a:rPr lang="en-US" sz="2400" dirty="0" smtClean="0">
                <a:solidFill>
                  <a:schemeClr val="bg1">
                    <a:lumMod val="65000"/>
                  </a:schemeClr>
                </a:solidFill>
              </a:rPr>
              <a:t> </a:t>
            </a:r>
          </a:p>
          <a:p>
            <a:pPr marL="0" indent="0">
              <a:buNone/>
            </a:pPr>
            <a:r>
              <a:rPr lang="en-US" sz="2400" dirty="0" smtClean="0">
                <a:solidFill>
                  <a:schemeClr val="bg1">
                    <a:lumMod val="65000"/>
                  </a:schemeClr>
                </a:solidFill>
              </a:rPr>
              <a:t>of </a:t>
            </a:r>
            <a:r>
              <a:rPr lang="en-US" sz="2400" dirty="0" smtClean="0">
                <a:solidFill>
                  <a:schemeClr val="bg1">
                    <a:lumMod val="65000"/>
                  </a:schemeClr>
                </a:solidFill>
              </a:rPr>
              <a:t>clay. </a:t>
            </a:r>
            <a:endParaRPr lang="en-US" sz="2400" dirty="0">
              <a:solidFill>
                <a:schemeClr val="bg1">
                  <a:lumMod val="65000"/>
                </a:schemeClr>
              </a:solidFill>
            </a:endParaRPr>
          </a:p>
        </p:txBody>
      </p:sp>
      <p:pic>
        <p:nvPicPr>
          <p:cNvPr id="4" name="Picture 3" descr="nrcs142p2_026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743200"/>
            <a:ext cx="3848907" cy="2971800"/>
          </a:xfrm>
          <a:prstGeom prst="rect">
            <a:avLst/>
          </a:prstGeom>
        </p:spPr>
      </p:pic>
    </p:spTree>
    <p:extLst>
      <p:ext uri="{BB962C8B-B14F-4D97-AF65-F5344CB8AC3E}">
        <p14:creationId xmlns:p14="http://schemas.microsoft.com/office/powerpoint/2010/main" val="142709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800"/>
            <a:ext cx="7696200" cy="769441"/>
          </a:xfrm>
          <a:prstGeom prst="rect">
            <a:avLst/>
          </a:prstGeom>
          <a:noFill/>
        </p:spPr>
        <p:txBody>
          <a:bodyPr wrap="square" rtlCol="0">
            <a:spAutoFit/>
          </a:bodyPr>
          <a:lstStyle/>
          <a:p>
            <a:r>
              <a:rPr lang="en-US" sz="4400" dirty="0" smtClean="0"/>
              <a:t>Clay + Heat + Chemistry = Magic</a:t>
            </a:r>
            <a:endParaRPr lang="en-US" sz="4400" dirty="0"/>
          </a:p>
        </p:txBody>
      </p:sp>
      <p:pic>
        <p:nvPicPr>
          <p:cNvPr id="5" name="Picture 4" descr="Cla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714500"/>
            <a:ext cx="8890000" cy="2781300"/>
          </a:xfrm>
          <a:prstGeom prst="rect">
            <a:avLst/>
          </a:prstGeom>
        </p:spPr>
      </p:pic>
      <p:sp>
        <p:nvSpPr>
          <p:cNvPr id="6" name="TextBox 5"/>
          <p:cNvSpPr txBox="1"/>
          <p:nvPr/>
        </p:nvSpPr>
        <p:spPr>
          <a:xfrm>
            <a:off x="533400" y="4953000"/>
            <a:ext cx="8229600" cy="830997"/>
          </a:xfrm>
          <a:prstGeom prst="rect">
            <a:avLst/>
          </a:prstGeom>
          <a:noFill/>
        </p:spPr>
        <p:txBody>
          <a:bodyPr wrap="square" rtlCol="0">
            <a:spAutoFit/>
          </a:bodyPr>
          <a:lstStyle/>
          <a:p>
            <a:r>
              <a:rPr lang="en-US" sz="2400" dirty="0" smtClean="0">
                <a:solidFill>
                  <a:schemeClr val="bg1">
                    <a:lumMod val="65000"/>
                  </a:schemeClr>
                </a:solidFill>
              </a:rPr>
              <a:t>Clay molecules are shaped like sheets or plates and they arrange themselves into layers.</a:t>
            </a:r>
            <a:endParaRPr lang="en-US" sz="2400" dirty="0">
              <a:solidFill>
                <a:schemeClr val="bg1">
                  <a:lumMod val="65000"/>
                </a:schemeClr>
              </a:solidFill>
            </a:endParaRPr>
          </a:p>
        </p:txBody>
      </p:sp>
    </p:spTree>
    <p:extLst>
      <p:ext uri="{BB962C8B-B14F-4D97-AF65-F5344CB8AC3E}">
        <p14:creationId xmlns:p14="http://schemas.microsoft.com/office/powerpoint/2010/main" val="417374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892300"/>
            <a:ext cx="8890000" cy="4508500"/>
          </a:xfrm>
          <a:prstGeom prst="rect">
            <a:avLst/>
          </a:prstGeom>
        </p:spPr>
      </p:pic>
      <p:sp>
        <p:nvSpPr>
          <p:cNvPr id="3" name="TextBox 2"/>
          <p:cNvSpPr txBox="1"/>
          <p:nvPr/>
        </p:nvSpPr>
        <p:spPr>
          <a:xfrm>
            <a:off x="609600" y="693003"/>
            <a:ext cx="8229600" cy="830997"/>
          </a:xfrm>
          <a:prstGeom prst="rect">
            <a:avLst/>
          </a:prstGeom>
          <a:noFill/>
        </p:spPr>
        <p:txBody>
          <a:bodyPr wrap="square" rtlCol="0">
            <a:spAutoFit/>
          </a:bodyPr>
          <a:lstStyle/>
          <a:p>
            <a:r>
              <a:rPr lang="en-US" sz="2400" dirty="0" smtClean="0">
                <a:solidFill>
                  <a:schemeClr val="bg1">
                    <a:lumMod val="65000"/>
                  </a:schemeClr>
                </a:solidFill>
              </a:rPr>
              <a:t>Water molecules get in between the layers and act like ball bearings, this allows the clay to be plastic or malleable. </a:t>
            </a:r>
            <a:endParaRPr lang="en-US" sz="2400" dirty="0">
              <a:solidFill>
                <a:schemeClr val="bg1">
                  <a:lumMod val="65000"/>
                </a:schemeClr>
              </a:solidFill>
            </a:endParaRPr>
          </a:p>
        </p:txBody>
      </p:sp>
    </p:spTree>
    <p:extLst>
      <p:ext uri="{BB962C8B-B14F-4D97-AF65-F5344CB8AC3E}">
        <p14:creationId xmlns:p14="http://schemas.microsoft.com/office/powerpoint/2010/main" val="341902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y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381000"/>
            <a:ext cx="9017000" cy="3556000"/>
          </a:xfrm>
          <a:prstGeom prst="rect">
            <a:avLst/>
          </a:prstGeom>
        </p:spPr>
      </p:pic>
      <p:sp>
        <p:nvSpPr>
          <p:cNvPr id="3" name="TextBox 2"/>
          <p:cNvSpPr txBox="1"/>
          <p:nvPr/>
        </p:nvSpPr>
        <p:spPr>
          <a:xfrm>
            <a:off x="381000" y="4267200"/>
            <a:ext cx="8458200" cy="1938992"/>
          </a:xfrm>
          <a:prstGeom prst="rect">
            <a:avLst/>
          </a:prstGeom>
          <a:noFill/>
        </p:spPr>
        <p:txBody>
          <a:bodyPr wrap="square" rtlCol="0">
            <a:spAutoFit/>
          </a:bodyPr>
          <a:lstStyle/>
          <a:p>
            <a:r>
              <a:rPr lang="en-US" sz="2400" dirty="0" smtClean="0">
                <a:solidFill>
                  <a:schemeClr val="bg1">
                    <a:lumMod val="65000"/>
                  </a:schemeClr>
                </a:solidFill>
              </a:rPr>
              <a:t>When the clay is air dried the physically bonded water evaporates.  When the clay is subjected to high temperatures the chemically bonded water is driven off.  During firing the clay sinters and vitrifies.  Once clay has been fired it is called “ceramics” since it cannot be made soft again.</a:t>
            </a:r>
          </a:p>
        </p:txBody>
      </p:sp>
    </p:spTree>
    <p:extLst>
      <p:ext uri="{BB962C8B-B14F-4D97-AF65-F5344CB8AC3E}">
        <p14:creationId xmlns:p14="http://schemas.microsoft.com/office/powerpoint/2010/main" val="130017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8229600" cy="1143000"/>
          </a:xfrm>
        </p:spPr>
        <p:txBody>
          <a:bodyPr/>
          <a:lstStyle/>
          <a:p>
            <a:r>
              <a:rPr lang="en-US" dirty="0" smtClean="0"/>
              <a:t>Types of Clays</a:t>
            </a:r>
            <a:endParaRPr lang="en-US" dirty="0"/>
          </a:p>
        </p:txBody>
      </p:sp>
      <p:sp>
        <p:nvSpPr>
          <p:cNvPr id="3" name="Content Placeholder 2"/>
          <p:cNvSpPr>
            <a:spLocks noGrp="1"/>
          </p:cNvSpPr>
          <p:nvPr>
            <p:ph idx="1"/>
          </p:nvPr>
        </p:nvSpPr>
        <p:spPr>
          <a:xfrm>
            <a:off x="457200" y="1265237"/>
            <a:ext cx="8229600" cy="4906963"/>
          </a:xfrm>
        </p:spPr>
        <p:txBody>
          <a:bodyPr/>
          <a:lstStyle/>
          <a:p>
            <a:pPr marL="0" indent="0">
              <a:buNone/>
            </a:pPr>
            <a:r>
              <a:rPr lang="en-US" dirty="0" smtClean="0">
                <a:solidFill>
                  <a:schemeClr val="bg1">
                    <a:lumMod val="65000"/>
                  </a:schemeClr>
                </a:solidFill>
              </a:rPr>
              <a:t>There are many scientific categories for clay </a:t>
            </a:r>
            <a:r>
              <a:rPr lang="en-US" dirty="0" smtClean="0">
                <a:solidFill>
                  <a:schemeClr val="bg1">
                    <a:lumMod val="65000"/>
                  </a:schemeClr>
                </a:solidFill>
              </a:rPr>
              <a:t>(kaolinite</a:t>
            </a:r>
            <a:r>
              <a:rPr lang="en-US" dirty="0" smtClean="0">
                <a:solidFill>
                  <a:schemeClr val="bg1">
                    <a:lumMod val="65000"/>
                  </a:schemeClr>
                </a:solidFill>
              </a:rPr>
              <a:t>, </a:t>
            </a:r>
            <a:r>
              <a:rPr lang="en-US" dirty="0" err="1" smtClean="0">
                <a:solidFill>
                  <a:schemeClr val="bg1">
                    <a:lumMod val="65000"/>
                  </a:schemeClr>
                </a:solidFill>
              </a:rPr>
              <a:t>montmorillonite-smectite</a:t>
            </a:r>
            <a:r>
              <a:rPr lang="en-US" dirty="0" smtClean="0">
                <a:solidFill>
                  <a:schemeClr val="bg1">
                    <a:lumMod val="65000"/>
                  </a:schemeClr>
                </a:solidFill>
              </a:rPr>
              <a:t>, </a:t>
            </a:r>
            <a:r>
              <a:rPr lang="en-US" dirty="0" err="1" smtClean="0">
                <a:solidFill>
                  <a:schemeClr val="bg1">
                    <a:lumMod val="65000"/>
                  </a:schemeClr>
                </a:solidFill>
              </a:rPr>
              <a:t>illite</a:t>
            </a:r>
            <a:r>
              <a:rPr lang="en-US" dirty="0" smtClean="0">
                <a:solidFill>
                  <a:schemeClr val="bg1">
                    <a:lumMod val="65000"/>
                  </a:schemeClr>
                </a:solidFill>
              </a:rPr>
              <a:t>) </a:t>
            </a:r>
            <a:r>
              <a:rPr lang="en-US" dirty="0" smtClean="0">
                <a:solidFill>
                  <a:schemeClr val="bg1">
                    <a:lumMod val="65000"/>
                  </a:schemeClr>
                </a:solidFill>
              </a:rPr>
              <a:t>but for our purposes there are fewer and more broad categories:</a:t>
            </a:r>
          </a:p>
          <a:p>
            <a:pPr marL="0" indent="0">
              <a:buNone/>
            </a:pPr>
            <a:endParaRPr lang="en-US" dirty="0" smtClean="0">
              <a:solidFill>
                <a:schemeClr val="bg1">
                  <a:lumMod val="65000"/>
                </a:schemeClr>
              </a:solidFill>
            </a:endParaRPr>
          </a:p>
          <a:p>
            <a:pPr marL="0" indent="0">
              <a:buNone/>
            </a:pPr>
            <a:r>
              <a:rPr lang="en-US" dirty="0" smtClean="0">
                <a:solidFill>
                  <a:schemeClr val="bg1">
                    <a:lumMod val="65000"/>
                  </a:schemeClr>
                </a:solidFill>
              </a:rPr>
              <a:t>-Earthenware</a:t>
            </a:r>
            <a:endParaRPr lang="en-US" dirty="0" smtClean="0">
              <a:solidFill>
                <a:schemeClr val="bg1">
                  <a:lumMod val="65000"/>
                </a:schemeClr>
              </a:solidFill>
            </a:endParaRPr>
          </a:p>
          <a:p>
            <a:pPr marL="0" indent="0">
              <a:buNone/>
            </a:pPr>
            <a:r>
              <a:rPr lang="en-US" dirty="0" smtClean="0">
                <a:solidFill>
                  <a:schemeClr val="bg1">
                    <a:lumMod val="65000"/>
                  </a:schemeClr>
                </a:solidFill>
              </a:rPr>
              <a:t>-Stoneware</a:t>
            </a:r>
          </a:p>
          <a:p>
            <a:pPr marL="0" indent="0">
              <a:buNone/>
            </a:pPr>
            <a:r>
              <a:rPr lang="en-US" dirty="0" smtClean="0">
                <a:solidFill>
                  <a:schemeClr val="bg1">
                    <a:lumMod val="65000"/>
                  </a:schemeClr>
                </a:solidFill>
              </a:rPr>
              <a:t>-Porcelain </a:t>
            </a:r>
            <a:endParaRPr lang="en-US" dirty="0">
              <a:solidFill>
                <a:schemeClr val="bg1">
                  <a:lumMod val="65000"/>
                </a:schemeClr>
              </a:solidFill>
            </a:endParaRPr>
          </a:p>
        </p:txBody>
      </p:sp>
      <p:pic>
        <p:nvPicPr>
          <p:cNvPr id="4" name="Picture 3" descr="Laguna-Red-Calico-Cl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994" y="3352800"/>
            <a:ext cx="4450406" cy="3038793"/>
          </a:xfrm>
          <a:prstGeom prst="rect">
            <a:avLst/>
          </a:prstGeom>
        </p:spPr>
      </p:pic>
    </p:spTree>
    <p:extLst>
      <p:ext uri="{BB962C8B-B14F-4D97-AF65-F5344CB8AC3E}">
        <p14:creationId xmlns:p14="http://schemas.microsoft.com/office/powerpoint/2010/main" val="143160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229600" cy="1143000"/>
          </a:xfrm>
        </p:spPr>
        <p:txBody>
          <a:bodyPr/>
          <a:lstStyle/>
          <a:p>
            <a:r>
              <a:rPr lang="en-US" dirty="0" smtClean="0"/>
              <a:t>States of Clay</a:t>
            </a:r>
            <a:endParaRPr lang="en-US" dirty="0"/>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pPr marL="0" indent="0">
              <a:buNone/>
            </a:pPr>
            <a:r>
              <a:rPr lang="en-US" sz="2800" dirty="0" smtClean="0">
                <a:solidFill>
                  <a:schemeClr val="bg1">
                    <a:lumMod val="65000"/>
                  </a:schemeClr>
                </a:solidFill>
              </a:rPr>
              <a:t>Clay has a few different stages it goes through before it becomes a final finished piece of ceramics.  It is critical that the stages be followed in the correct order:</a:t>
            </a:r>
          </a:p>
          <a:p>
            <a:pPr marL="0" indent="0">
              <a:buNone/>
            </a:pPr>
            <a:r>
              <a:rPr lang="en-US" sz="2800" dirty="0" smtClean="0">
                <a:solidFill>
                  <a:schemeClr val="bg1">
                    <a:lumMod val="65000"/>
                  </a:schemeClr>
                </a:solidFill>
              </a:rPr>
              <a:t>-</a:t>
            </a:r>
            <a:r>
              <a:rPr lang="en-US" sz="2800" dirty="0" err="1" smtClean="0">
                <a:solidFill>
                  <a:schemeClr val="bg1">
                    <a:lumMod val="65000"/>
                  </a:schemeClr>
                </a:solidFill>
              </a:rPr>
              <a:t>Greenware</a:t>
            </a:r>
            <a:r>
              <a:rPr lang="en-US" sz="2800" dirty="0" smtClean="0">
                <a:solidFill>
                  <a:schemeClr val="bg1">
                    <a:lumMod val="65000"/>
                  </a:schemeClr>
                </a:solidFill>
              </a:rPr>
              <a:t> (fragile)</a:t>
            </a:r>
            <a:endParaRPr lang="en-US" sz="2800" dirty="0" smtClean="0">
              <a:solidFill>
                <a:schemeClr val="bg1">
                  <a:lumMod val="65000"/>
                </a:schemeClr>
              </a:solidFill>
            </a:endParaRPr>
          </a:p>
          <a:p>
            <a:pPr marL="0" indent="0">
              <a:buNone/>
            </a:pPr>
            <a:r>
              <a:rPr lang="en-US" sz="2800" dirty="0">
                <a:solidFill>
                  <a:schemeClr val="bg1">
                    <a:lumMod val="65000"/>
                  </a:schemeClr>
                </a:solidFill>
              </a:rPr>
              <a:t>	</a:t>
            </a:r>
            <a:r>
              <a:rPr lang="en-US" sz="2400" dirty="0" smtClean="0">
                <a:solidFill>
                  <a:schemeClr val="bg1">
                    <a:lumMod val="65000"/>
                  </a:schemeClr>
                </a:solidFill>
              </a:rPr>
              <a:t>-green (wet)</a:t>
            </a:r>
          </a:p>
          <a:p>
            <a:pPr marL="0" indent="0">
              <a:buNone/>
            </a:pPr>
            <a:r>
              <a:rPr lang="en-US" sz="2400" dirty="0" smtClean="0">
                <a:solidFill>
                  <a:schemeClr val="bg1">
                    <a:lumMod val="65000"/>
                  </a:schemeClr>
                </a:solidFill>
              </a:rPr>
              <a:t>	-</a:t>
            </a:r>
            <a:r>
              <a:rPr lang="en-US" sz="2400" dirty="0" err="1" smtClean="0">
                <a:solidFill>
                  <a:schemeClr val="bg1">
                    <a:lumMod val="65000"/>
                  </a:schemeClr>
                </a:solidFill>
              </a:rPr>
              <a:t>leatherhard</a:t>
            </a:r>
            <a:r>
              <a:rPr lang="en-US" sz="2400" dirty="0" smtClean="0">
                <a:solidFill>
                  <a:schemeClr val="bg1">
                    <a:lumMod val="65000"/>
                  </a:schemeClr>
                </a:solidFill>
              </a:rPr>
              <a:t> (soft enough</a:t>
            </a:r>
          </a:p>
          <a:p>
            <a:pPr marL="0" indent="0">
              <a:buNone/>
            </a:pPr>
            <a:r>
              <a:rPr lang="en-US" sz="2400" dirty="0">
                <a:solidFill>
                  <a:schemeClr val="bg1">
                    <a:lumMod val="65000"/>
                  </a:schemeClr>
                </a:solidFill>
              </a:rPr>
              <a:t>	</a:t>
            </a:r>
            <a:r>
              <a:rPr lang="en-US" sz="2400" dirty="0" smtClean="0">
                <a:solidFill>
                  <a:schemeClr val="bg1">
                    <a:lumMod val="65000"/>
                  </a:schemeClr>
                </a:solidFill>
              </a:rPr>
              <a:t> to carve, hard enough to</a:t>
            </a:r>
          </a:p>
          <a:p>
            <a:pPr marL="0" indent="0">
              <a:buNone/>
            </a:pPr>
            <a:r>
              <a:rPr lang="en-US" sz="2400" dirty="0">
                <a:solidFill>
                  <a:schemeClr val="bg1">
                    <a:lumMod val="65000"/>
                  </a:schemeClr>
                </a:solidFill>
              </a:rPr>
              <a:t>	</a:t>
            </a:r>
            <a:r>
              <a:rPr lang="en-US" sz="2400" dirty="0">
                <a:solidFill>
                  <a:schemeClr val="bg1">
                    <a:lumMod val="65000"/>
                  </a:schemeClr>
                </a:solidFill>
              </a:rPr>
              <a:t> </a:t>
            </a:r>
            <a:r>
              <a:rPr lang="en-US" sz="2400" dirty="0" smtClean="0">
                <a:solidFill>
                  <a:schemeClr val="bg1">
                    <a:lumMod val="65000"/>
                  </a:schemeClr>
                </a:solidFill>
              </a:rPr>
              <a:t>handle)</a:t>
            </a: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	-bone-</a:t>
            </a:r>
            <a:r>
              <a:rPr lang="en-US" sz="2400" dirty="0" smtClean="0">
                <a:solidFill>
                  <a:schemeClr val="bg1">
                    <a:lumMod val="65000"/>
                  </a:schemeClr>
                </a:solidFill>
              </a:rPr>
              <a:t>dry (all physically</a:t>
            </a:r>
            <a:endParaRPr lang="en-US" sz="2400" dirty="0">
              <a:solidFill>
                <a:schemeClr val="bg1">
                  <a:lumMod val="65000"/>
                </a:schemeClr>
              </a:solidFill>
            </a:endParaRPr>
          </a:p>
          <a:p>
            <a:pPr marL="0" indent="0">
              <a:buNone/>
            </a:pPr>
            <a:r>
              <a:rPr lang="en-US" sz="2400" dirty="0" smtClean="0">
                <a:solidFill>
                  <a:schemeClr val="bg1">
                    <a:lumMod val="65000"/>
                  </a:schemeClr>
                </a:solidFill>
              </a:rPr>
              <a:t>	 bonded water is gone)</a:t>
            </a:r>
            <a:endParaRPr lang="en-US" sz="2400" dirty="0" smtClean="0">
              <a:solidFill>
                <a:schemeClr val="bg1">
                  <a:lumMod val="65000"/>
                </a:schemeClr>
              </a:solidFill>
            </a:endParaRPr>
          </a:p>
          <a:p>
            <a:pPr marL="0" indent="0">
              <a:buNone/>
            </a:pPr>
            <a:r>
              <a:rPr lang="en-US" sz="2800" dirty="0" smtClean="0">
                <a:solidFill>
                  <a:schemeClr val="bg1">
                    <a:lumMod val="65000"/>
                  </a:schemeClr>
                </a:solidFill>
              </a:rPr>
              <a:t>-</a:t>
            </a:r>
            <a:r>
              <a:rPr lang="en-US" sz="2800" dirty="0" err="1">
                <a:solidFill>
                  <a:schemeClr val="bg1">
                    <a:lumMod val="65000"/>
                  </a:schemeClr>
                </a:solidFill>
              </a:rPr>
              <a:t>B</a:t>
            </a:r>
            <a:r>
              <a:rPr lang="en-US" sz="2800" dirty="0" err="1" smtClean="0">
                <a:solidFill>
                  <a:schemeClr val="bg1">
                    <a:lumMod val="65000"/>
                  </a:schemeClr>
                </a:solidFill>
              </a:rPr>
              <a:t>isqueware</a:t>
            </a:r>
            <a:r>
              <a:rPr lang="en-US" sz="2800" dirty="0" smtClean="0">
                <a:solidFill>
                  <a:schemeClr val="bg1">
                    <a:lumMod val="65000"/>
                  </a:schemeClr>
                </a:solidFill>
              </a:rPr>
              <a:t> (first firing)</a:t>
            </a:r>
          </a:p>
          <a:p>
            <a:pPr marL="0" indent="0">
              <a:buNone/>
            </a:pPr>
            <a:r>
              <a:rPr lang="en-US" sz="2800" dirty="0" smtClean="0">
                <a:solidFill>
                  <a:schemeClr val="bg1">
                    <a:lumMod val="65000"/>
                  </a:schemeClr>
                </a:solidFill>
              </a:rPr>
              <a:t>-</a:t>
            </a:r>
            <a:r>
              <a:rPr lang="en-US" sz="2800" dirty="0" err="1">
                <a:solidFill>
                  <a:schemeClr val="bg1">
                    <a:lumMod val="65000"/>
                  </a:schemeClr>
                </a:solidFill>
              </a:rPr>
              <a:t>G</a:t>
            </a:r>
            <a:r>
              <a:rPr lang="en-US" sz="2800" dirty="0" err="1" smtClean="0">
                <a:solidFill>
                  <a:schemeClr val="bg1">
                    <a:lumMod val="65000"/>
                  </a:schemeClr>
                </a:solidFill>
              </a:rPr>
              <a:t>lazeware</a:t>
            </a:r>
            <a:r>
              <a:rPr lang="en-US" sz="2800" dirty="0" smtClean="0">
                <a:solidFill>
                  <a:schemeClr val="bg1">
                    <a:lumMod val="65000"/>
                  </a:schemeClr>
                </a:solidFill>
              </a:rPr>
              <a:t> (second firing)  </a:t>
            </a:r>
            <a:endParaRPr lang="en-US" sz="2800" dirty="0">
              <a:solidFill>
                <a:schemeClr val="bg1">
                  <a:lumMod val="6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048000"/>
            <a:ext cx="3657600" cy="2743200"/>
          </a:xfrm>
          <a:prstGeom prst="rect">
            <a:avLst/>
          </a:prstGeom>
        </p:spPr>
      </p:pic>
    </p:spTree>
    <p:extLst>
      <p:ext uri="{BB962C8B-B14F-4D97-AF65-F5344CB8AC3E}">
        <p14:creationId xmlns:p14="http://schemas.microsoft.com/office/powerpoint/2010/main" val="336876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3135</TotalTime>
  <Words>1331</Words>
  <Application>Microsoft Macintosh PowerPoint</Application>
  <PresentationFormat>On-screen Show (4:3)</PresentationFormat>
  <Paragraphs>105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Ceramic Basics</vt:lpstr>
      <vt:lpstr>What is Clay?</vt:lpstr>
      <vt:lpstr>How is it Made?</vt:lpstr>
      <vt:lpstr>Why is Clay Unique?</vt:lpstr>
      <vt:lpstr>PowerPoint Presentation</vt:lpstr>
      <vt:lpstr>PowerPoint Presentation</vt:lpstr>
      <vt:lpstr>PowerPoint Presentation</vt:lpstr>
      <vt:lpstr>Types of Clays</vt:lpstr>
      <vt:lpstr>States of Clay</vt:lpstr>
      <vt:lpstr>States of Clay</vt:lpstr>
      <vt:lpstr>Cone Temps</vt:lpstr>
      <vt:lpstr>Cone Chart</vt:lpstr>
      <vt:lpstr>Cone Temps</vt:lpstr>
      <vt:lpstr>Types of Firing</vt:lpstr>
      <vt:lpstr>Kiln Types</vt:lpstr>
      <vt:lpstr>PowerPoint Presentation</vt:lpstr>
      <vt:lpstr>PowerPoint Presentation</vt:lpstr>
      <vt:lpstr>Our Course</vt:lpstr>
      <vt:lpstr>Parts of a Pot</vt:lpstr>
      <vt:lpstr>Pots vs. Ceramic Sculpture: Aesthetics in Clay Ware</vt:lpstr>
      <vt:lpstr>Building Techniques</vt:lpstr>
      <vt:lpstr>Building Techniques</vt:lpstr>
      <vt:lpstr>PowerPoint Presentation</vt:lpstr>
      <vt:lpstr>Building Techniques</vt:lpstr>
      <vt:lpstr>PowerPoint Presentation</vt:lpstr>
      <vt:lpstr>PowerPoint Presentation</vt:lpstr>
      <vt:lpstr>Building Techniques</vt:lpstr>
      <vt:lpstr>PowerPoint Presentation</vt:lpstr>
      <vt:lpstr>PowerPoint Presentation</vt:lpstr>
    </vt:vector>
  </TitlesOfParts>
  <Company>Queens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 Basics</dc:title>
  <dc:creator>Matthew F Greco</dc:creator>
  <cp:lastModifiedBy>machine2</cp:lastModifiedBy>
  <cp:revision>50</cp:revision>
  <dcterms:created xsi:type="dcterms:W3CDTF">2015-10-29T19:05:24Z</dcterms:created>
  <dcterms:modified xsi:type="dcterms:W3CDTF">2016-02-05T05:24:45Z</dcterms:modified>
</cp:coreProperties>
</file>