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0" r:id="rId4"/>
    <p:sldId id="259" r:id="rId5"/>
    <p:sldId id="261" r:id="rId6"/>
    <p:sldId id="262" r:id="rId7"/>
    <p:sldId id="263" r:id="rId8"/>
    <p:sldId id="264" r:id="rId9"/>
    <p:sldId id="273" r:id="rId10"/>
    <p:sldId id="277" r:id="rId11"/>
    <p:sldId id="274" r:id="rId12"/>
    <p:sldId id="278" r:id="rId13"/>
    <p:sldId id="279" r:id="rId14"/>
    <p:sldId id="275" r:id="rId15"/>
    <p:sldId id="280" r:id="rId16"/>
    <p:sldId id="265" r:id="rId17"/>
    <p:sldId id="271" r:id="rId18"/>
    <p:sldId id="272" r:id="rId19"/>
    <p:sldId id="269" r:id="rId20"/>
    <p:sldId id="290" r:id="rId21"/>
    <p:sldId id="276" r:id="rId22"/>
    <p:sldId id="281" r:id="rId23"/>
    <p:sldId id="282" r:id="rId24"/>
    <p:sldId id="267" r:id="rId25"/>
    <p:sldId id="288" r:id="rId26"/>
    <p:sldId id="268" r:id="rId27"/>
    <p:sldId id="289" r:id="rId28"/>
    <p:sldId id="270" r:id="rId29"/>
    <p:sldId id="291" r:id="rId30"/>
    <p:sldId id="285" r:id="rId31"/>
    <p:sldId id="292" r:id="rId32"/>
    <p:sldId id="293" r:id="rId33"/>
    <p:sldId id="294" r:id="rId34"/>
    <p:sldId id="295" r:id="rId35"/>
    <p:sldId id="257" r:id="rId36"/>
    <p:sldId id="296" r:id="rId37"/>
    <p:sldId id="297"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24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C354E1-7CE4-1D40-8825-845B782FC673}" type="datetimeFigureOut">
              <a:rPr lang="en-US" smtClean="0"/>
              <a:t>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25A65-7DE6-6A48-8C68-3F29C9079604}" type="slidenum">
              <a:rPr lang="en-US" smtClean="0"/>
              <a:t>‹#›</a:t>
            </a:fld>
            <a:endParaRPr lang="en-US"/>
          </a:p>
        </p:txBody>
      </p:sp>
    </p:spTree>
    <p:extLst>
      <p:ext uri="{BB962C8B-B14F-4D97-AF65-F5344CB8AC3E}">
        <p14:creationId xmlns:p14="http://schemas.microsoft.com/office/powerpoint/2010/main" val="1104242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C354E1-7CE4-1D40-8825-845B782FC673}" type="datetimeFigureOut">
              <a:rPr lang="en-US" smtClean="0"/>
              <a:t>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25A65-7DE6-6A48-8C68-3F29C9079604}" type="slidenum">
              <a:rPr lang="en-US" smtClean="0"/>
              <a:t>‹#›</a:t>
            </a:fld>
            <a:endParaRPr lang="en-US"/>
          </a:p>
        </p:txBody>
      </p:sp>
    </p:spTree>
    <p:extLst>
      <p:ext uri="{BB962C8B-B14F-4D97-AF65-F5344CB8AC3E}">
        <p14:creationId xmlns:p14="http://schemas.microsoft.com/office/powerpoint/2010/main" val="830506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C354E1-7CE4-1D40-8825-845B782FC673}" type="datetimeFigureOut">
              <a:rPr lang="en-US" smtClean="0"/>
              <a:t>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25A65-7DE6-6A48-8C68-3F29C9079604}" type="slidenum">
              <a:rPr lang="en-US" smtClean="0"/>
              <a:t>‹#›</a:t>
            </a:fld>
            <a:endParaRPr lang="en-US"/>
          </a:p>
        </p:txBody>
      </p:sp>
    </p:spTree>
    <p:extLst>
      <p:ext uri="{BB962C8B-B14F-4D97-AF65-F5344CB8AC3E}">
        <p14:creationId xmlns:p14="http://schemas.microsoft.com/office/powerpoint/2010/main" val="3728296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C354E1-7CE4-1D40-8825-845B782FC673}" type="datetimeFigureOut">
              <a:rPr lang="en-US" smtClean="0"/>
              <a:t>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25A65-7DE6-6A48-8C68-3F29C9079604}" type="slidenum">
              <a:rPr lang="en-US" smtClean="0"/>
              <a:t>‹#›</a:t>
            </a:fld>
            <a:endParaRPr lang="en-US"/>
          </a:p>
        </p:txBody>
      </p:sp>
    </p:spTree>
    <p:extLst>
      <p:ext uri="{BB962C8B-B14F-4D97-AF65-F5344CB8AC3E}">
        <p14:creationId xmlns:p14="http://schemas.microsoft.com/office/powerpoint/2010/main" val="1416799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C354E1-7CE4-1D40-8825-845B782FC673}" type="datetimeFigureOut">
              <a:rPr lang="en-US" smtClean="0"/>
              <a:t>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25A65-7DE6-6A48-8C68-3F29C9079604}" type="slidenum">
              <a:rPr lang="en-US" smtClean="0"/>
              <a:t>‹#›</a:t>
            </a:fld>
            <a:endParaRPr lang="en-US"/>
          </a:p>
        </p:txBody>
      </p:sp>
    </p:spTree>
    <p:extLst>
      <p:ext uri="{BB962C8B-B14F-4D97-AF65-F5344CB8AC3E}">
        <p14:creationId xmlns:p14="http://schemas.microsoft.com/office/powerpoint/2010/main" val="4081541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C354E1-7CE4-1D40-8825-845B782FC673}" type="datetimeFigureOut">
              <a:rPr lang="en-US" smtClean="0"/>
              <a:t>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25A65-7DE6-6A48-8C68-3F29C9079604}" type="slidenum">
              <a:rPr lang="en-US" smtClean="0"/>
              <a:t>‹#›</a:t>
            </a:fld>
            <a:endParaRPr lang="en-US"/>
          </a:p>
        </p:txBody>
      </p:sp>
    </p:spTree>
    <p:extLst>
      <p:ext uri="{BB962C8B-B14F-4D97-AF65-F5344CB8AC3E}">
        <p14:creationId xmlns:p14="http://schemas.microsoft.com/office/powerpoint/2010/main" val="249351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C354E1-7CE4-1D40-8825-845B782FC673}" type="datetimeFigureOut">
              <a:rPr lang="en-US" smtClean="0"/>
              <a:t>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B25A65-7DE6-6A48-8C68-3F29C9079604}" type="slidenum">
              <a:rPr lang="en-US" smtClean="0"/>
              <a:t>‹#›</a:t>
            </a:fld>
            <a:endParaRPr lang="en-US"/>
          </a:p>
        </p:txBody>
      </p:sp>
    </p:spTree>
    <p:extLst>
      <p:ext uri="{BB962C8B-B14F-4D97-AF65-F5344CB8AC3E}">
        <p14:creationId xmlns:p14="http://schemas.microsoft.com/office/powerpoint/2010/main" val="446174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C354E1-7CE4-1D40-8825-845B782FC673}" type="datetimeFigureOut">
              <a:rPr lang="en-US" smtClean="0"/>
              <a:t>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B25A65-7DE6-6A48-8C68-3F29C9079604}" type="slidenum">
              <a:rPr lang="en-US" smtClean="0"/>
              <a:t>‹#›</a:t>
            </a:fld>
            <a:endParaRPr lang="en-US"/>
          </a:p>
        </p:txBody>
      </p:sp>
    </p:spTree>
    <p:extLst>
      <p:ext uri="{BB962C8B-B14F-4D97-AF65-F5344CB8AC3E}">
        <p14:creationId xmlns:p14="http://schemas.microsoft.com/office/powerpoint/2010/main" val="2268163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C354E1-7CE4-1D40-8825-845B782FC673}" type="datetimeFigureOut">
              <a:rPr lang="en-US" smtClean="0"/>
              <a:t>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B25A65-7DE6-6A48-8C68-3F29C9079604}" type="slidenum">
              <a:rPr lang="en-US" smtClean="0"/>
              <a:t>‹#›</a:t>
            </a:fld>
            <a:endParaRPr lang="en-US"/>
          </a:p>
        </p:txBody>
      </p:sp>
    </p:spTree>
    <p:extLst>
      <p:ext uri="{BB962C8B-B14F-4D97-AF65-F5344CB8AC3E}">
        <p14:creationId xmlns:p14="http://schemas.microsoft.com/office/powerpoint/2010/main" val="1395844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C354E1-7CE4-1D40-8825-845B782FC673}" type="datetimeFigureOut">
              <a:rPr lang="en-US" smtClean="0"/>
              <a:t>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25A65-7DE6-6A48-8C68-3F29C9079604}" type="slidenum">
              <a:rPr lang="en-US" smtClean="0"/>
              <a:t>‹#›</a:t>
            </a:fld>
            <a:endParaRPr lang="en-US"/>
          </a:p>
        </p:txBody>
      </p:sp>
    </p:spTree>
    <p:extLst>
      <p:ext uri="{BB962C8B-B14F-4D97-AF65-F5344CB8AC3E}">
        <p14:creationId xmlns:p14="http://schemas.microsoft.com/office/powerpoint/2010/main" val="2584134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C354E1-7CE4-1D40-8825-845B782FC673}" type="datetimeFigureOut">
              <a:rPr lang="en-US" smtClean="0"/>
              <a:t>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25A65-7DE6-6A48-8C68-3F29C9079604}" type="slidenum">
              <a:rPr lang="en-US" smtClean="0"/>
              <a:t>‹#›</a:t>
            </a:fld>
            <a:endParaRPr lang="en-US"/>
          </a:p>
        </p:txBody>
      </p:sp>
    </p:spTree>
    <p:extLst>
      <p:ext uri="{BB962C8B-B14F-4D97-AF65-F5344CB8AC3E}">
        <p14:creationId xmlns:p14="http://schemas.microsoft.com/office/powerpoint/2010/main" val="35637871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C354E1-7CE4-1D40-8825-845B782FC673}" type="datetimeFigureOut">
              <a:rPr lang="en-US" smtClean="0"/>
              <a:t>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B25A65-7DE6-6A48-8C68-3F29C9079604}" type="slidenum">
              <a:rPr lang="en-US" smtClean="0"/>
              <a:t>‹#›</a:t>
            </a:fld>
            <a:endParaRPr lang="en-US"/>
          </a:p>
        </p:txBody>
      </p:sp>
    </p:spTree>
    <p:extLst>
      <p:ext uri="{BB962C8B-B14F-4D97-AF65-F5344CB8AC3E}">
        <p14:creationId xmlns:p14="http://schemas.microsoft.com/office/powerpoint/2010/main" val="3406761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 Id="rId3" Type="http://schemas.openxmlformats.org/officeDocument/2006/relationships/image" Target="../media/image1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jpg"/><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g"/><Relationship Id="rId3"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image" Target="../media/image4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g"/><Relationship Id="rId3" Type="http://schemas.openxmlformats.org/officeDocument/2006/relationships/image" Target="../media/image4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1" Type="http://schemas.openxmlformats.org/officeDocument/2006/relationships/slideLayout" Target="../slideLayouts/slideLayout7.xml"/><Relationship Id="rId2"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1" Type="http://schemas.openxmlformats.org/officeDocument/2006/relationships/slideLayout" Target="../slideLayouts/slideLayout7.xml"/><Relationship Id="rId2" Type="http://schemas.openxmlformats.org/officeDocument/2006/relationships/image" Target="../media/image54.jpg"/></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1" Type="http://schemas.openxmlformats.org/officeDocument/2006/relationships/slideLayout" Target="../slideLayouts/slideLayout7.xml"/><Relationship Id="rId2" Type="http://schemas.openxmlformats.org/officeDocument/2006/relationships/image" Target="../media/image5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png"/><Relationship Id="rId5" Type="http://schemas.microsoft.com/office/2007/relationships/hdphoto" Target="../media/hdphoto1.wdp"/><Relationship Id="rId6" Type="http://schemas.openxmlformats.org/officeDocument/2006/relationships/image" Target="../media/image63.jpg"/><Relationship Id="rId1" Type="http://schemas.openxmlformats.org/officeDocument/2006/relationships/slideLayout" Target="../slideLayouts/slideLayout7.xml"/><Relationship Id="rId2"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jpg"/><Relationship Id="rId1" Type="http://schemas.openxmlformats.org/officeDocument/2006/relationships/slideLayout" Target="../slideLayouts/slideLayout7.xml"/><Relationship Id="rId2" Type="http://schemas.openxmlformats.org/officeDocument/2006/relationships/image" Target="../media/image6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Brief History of Ceramics</a:t>
            </a:r>
            <a:endParaRPr lang="en-US" dirty="0"/>
          </a:p>
        </p:txBody>
      </p:sp>
    </p:spTree>
    <p:extLst>
      <p:ext uri="{BB962C8B-B14F-4D97-AF65-F5344CB8AC3E}">
        <p14:creationId xmlns:p14="http://schemas.microsoft.com/office/powerpoint/2010/main" val="3460274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150946482119255_8PWOyR6m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143" y="289472"/>
            <a:ext cx="3447144" cy="4056534"/>
          </a:xfrm>
          <a:prstGeom prst="rect">
            <a:avLst/>
          </a:prstGeom>
        </p:spPr>
      </p:pic>
      <p:pic>
        <p:nvPicPr>
          <p:cNvPr id="3" name="Picture 2" descr="435px-Egypte_louvre_1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858" y="289472"/>
            <a:ext cx="3265714" cy="4504433"/>
          </a:xfrm>
          <a:prstGeom prst="rect">
            <a:avLst/>
          </a:prstGeom>
        </p:spPr>
      </p:pic>
      <p:pic>
        <p:nvPicPr>
          <p:cNvPr id="4" name="Picture 3" descr="Travel-the-world-through-W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960" y="3206405"/>
            <a:ext cx="2482272" cy="3174999"/>
          </a:xfrm>
          <a:prstGeom prst="rect">
            <a:avLst/>
          </a:prstGeom>
        </p:spPr>
      </p:pic>
    </p:spTree>
    <p:extLst>
      <p:ext uri="{BB962C8B-B14F-4D97-AF65-F5344CB8AC3E}">
        <p14:creationId xmlns:p14="http://schemas.microsoft.com/office/powerpoint/2010/main" val="2615821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344712"/>
            <a:ext cx="7801428" cy="584776"/>
          </a:xfrm>
          <a:prstGeom prst="rect">
            <a:avLst/>
          </a:prstGeom>
          <a:noFill/>
        </p:spPr>
        <p:txBody>
          <a:bodyPr wrap="square" rtlCol="0">
            <a:spAutoFit/>
          </a:bodyPr>
          <a:lstStyle/>
          <a:p>
            <a:r>
              <a:rPr lang="en-US" sz="3200" dirty="0" smtClean="0"/>
              <a:t>Greek Pottery</a:t>
            </a:r>
            <a:endParaRPr lang="en-US" sz="3200" dirty="0"/>
          </a:p>
        </p:txBody>
      </p:sp>
      <p:sp>
        <p:nvSpPr>
          <p:cNvPr id="3" name="TextBox 2"/>
          <p:cNvSpPr txBox="1"/>
          <p:nvPr/>
        </p:nvSpPr>
        <p:spPr>
          <a:xfrm>
            <a:off x="4653167" y="1052283"/>
            <a:ext cx="3837690" cy="3416320"/>
          </a:xfrm>
          <a:prstGeom prst="rect">
            <a:avLst/>
          </a:prstGeom>
          <a:noFill/>
        </p:spPr>
        <p:txBody>
          <a:bodyPr wrap="square" rtlCol="0">
            <a:spAutoFit/>
          </a:bodyPr>
          <a:lstStyle/>
          <a:p>
            <a:r>
              <a:rPr lang="en-US" sz="2400" dirty="0" smtClean="0">
                <a:solidFill>
                  <a:schemeClr val="bg1">
                    <a:lumMod val="50000"/>
                  </a:schemeClr>
                </a:solidFill>
              </a:rPr>
              <a:t>Early Greek civilizations were masters at pottery making and created beautiful pieces of pottery in dozens of designs all for specific purposes.  They are most known for t</a:t>
            </a:r>
            <a:r>
              <a:rPr lang="de-DE" sz="2400" dirty="0" smtClean="0">
                <a:solidFill>
                  <a:schemeClr val="bg1">
                    <a:lumMod val="50000"/>
                  </a:schemeClr>
                </a:solidFill>
              </a:rPr>
              <a:t>hie</a:t>
            </a:r>
            <a:r>
              <a:rPr lang="en-US" sz="2400" dirty="0" smtClean="0">
                <a:solidFill>
                  <a:schemeClr val="bg1">
                    <a:lumMod val="50000"/>
                  </a:schemeClr>
                </a:solidFill>
              </a:rPr>
              <a:t>r Black Figure and Red Figure decorating technique. 550 – 480 BCE</a:t>
            </a:r>
            <a:endParaRPr lang="en-US" sz="2400" dirty="0">
              <a:solidFill>
                <a:schemeClr val="bg1">
                  <a:lumMod val="50000"/>
                </a:schemeClr>
              </a:solidFill>
            </a:endParaRPr>
          </a:p>
        </p:txBody>
      </p:sp>
      <p:pic>
        <p:nvPicPr>
          <p:cNvPr id="4" name="Picture 3" descr="ETb-Amphor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429" y="1346005"/>
            <a:ext cx="3487987" cy="4933261"/>
          </a:xfrm>
          <a:prstGeom prst="rect">
            <a:avLst/>
          </a:prstGeom>
        </p:spPr>
      </p:pic>
    </p:spTree>
    <p:extLst>
      <p:ext uri="{BB962C8B-B14F-4D97-AF65-F5344CB8AC3E}">
        <p14:creationId xmlns:p14="http://schemas.microsoft.com/office/powerpoint/2010/main" val="1604733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undry-Painter-A-Bronze-Foundry-490-480-B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914" y="2978643"/>
            <a:ext cx="4784078" cy="3578715"/>
          </a:xfrm>
          <a:prstGeom prst="rect">
            <a:avLst/>
          </a:prstGeom>
        </p:spPr>
      </p:pic>
      <p:pic>
        <p:nvPicPr>
          <p:cNvPr id="2" name="Picture 1" descr="f36743184c1517fef22991f72a1a48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5801" y="379160"/>
            <a:ext cx="2997200" cy="2997200"/>
          </a:xfrm>
          <a:prstGeom prst="rect">
            <a:avLst/>
          </a:prstGeom>
        </p:spPr>
      </p:pic>
      <p:pic>
        <p:nvPicPr>
          <p:cNvPr id="3" name="Picture 2" descr="2a7e5c277e0fe1e04b2b1cdd5951c4b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43" y="190508"/>
            <a:ext cx="3619010" cy="3450328"/>
          </a:xfrm>
          <a:prstGeom prst="rect">
            <a:avLst/>
          </a:prstGeom>
        </p:spPr>
      </p:pic>
    </p:spTree>
    <p:extLst>
      <p:ext uri="{BB962C8B-B14F-4D97-AF65-F5344CB8AC3E}">
        <p14:creationId xmlns:p14="http://schemas.microsoft.com/office/powerpoint/2010/main" val="2137390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euphronious_vase_midd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183" y="2132707"/>
            <a:ext cx="3977587" cy="3649436"/>
          </a:xfrm>
          <a:prstGeom prst="rect">
            <a:avLst/>
          </a:prstGeom>
        </p:spPr>
      </p:pic>
      <p:pic>
        <p:nvPicPr>
          <p:cNvPr id="3" name="Picture 2" descr="all_shapes_tsss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610" y="473946"/>
            <a:ext cx="3665145" cy="5119925"/>
          </a:xfrm>
          <a:prstGeom prst="rect">
            <a:avLst/>
          </a:prstGeom>
        </p:spPr>
      </p:pic>
    </p:spTree>
    <p:extLst>
      <p:ext uri="{BB962C8B-B14F-4D97-AF65-F5344CB8AC3E}">
        <p14:creationId xmlns:p14="http://schemas.microsoft.com/office/powerpoint/2010/main" val="768390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344712"/>
            <a:ext cx="7801428" cy="584776"/>
          </a:xfrm>
          <a:prstGeom prst="rect">
            <a:avLst/>
          </a:prstGeom>
          <a:noFill/>
        </p:spPr>
        <p:txBody>
          <a:bodyPr wrap="square" rtlCol="0">
            <a:spAutoFit/>
          </a:bodyPr>
          <a:lstStyle/>
          <a:p>
            <a:r>
              <a:rPr lang="en-US" sz="3200" dirty="0" err="1" smtClean="0"/>
              <a:t>Nok</a:t>
            </a:r>
            <a:r>
              <a:rPr lang="en-US" sz="3200" dirty="0" smtClean="0"/>
              <a:t> Pottery</a:t>
            </a:r>
            <a:endParaRPr lang="en-US" sz="3200" dirty="0"/>
          </a:p>
        </p:txBody>
      </p:sp>
      <p:sp>
        <p:nvSpPr>
          <p:cNvPr id="3" name="TextBox 2"/>
          <p:cNvSpPr txBox="1"/>
          <p:nvPr/>
        </p:nvSpPr>
        <p:spPr>
          <a:xfrm>
            <a:off x="689429" y="1045763"/>
            <a:ext cx="7801428" cy="954107"/>
          </a:xfrm>
          <a:prstGeom prst="rect">
            <a:avLst/>
          </a:prstGeom>
          <a:noFill/>
        </p:spPr>
        <p:txBody>
          <a:bodyPr wrap="square" rtlCol="0">
            <a:spAutoFit/>
          </a:bodyPr>
          <a:lstStyle/>
          <a:p>
            <a:r>
              <a:rPr lang="en-US" sz="2800" dirty="0" smtClean="0">
                <a:solidFill>
                  <a:schemeClr val="bg1">
                    <a:lumMod val="50000"/>
                  </a:schemeClr>
                </a:solidFill>
              </a:rPr>
              <a:t>An early West African people called the </a:t>
            </a:r>
            <a:r>
              <a:rPr lang="en-US" sz="2800" dirty="0" err="1" smtClean="0">
                <a:solidFill>
                  <a:schemeClr val="bg1">
                    <a:lumMod val="50000"/>
                  </a:schemeClr>
                </a:solidFill>
              </a:rPr>
              <a:t>Nok</a:t>
            </a:r>
            <a:r>
              <a:rPr lang="en-US" sz="2800" dirty="0" smtClean="0">
                <a:solidFill>
                  <a:schemeClr val="bg1">
                    <a:lumMod val="50000"/>
                  </a:schemeClr>
                </a:solidFill>
              </a:rPr>
              <a:t> made incredible figures out of terracotta.  500 BCE </a:t>
            </a:r>
            <a:endParaRPr lang="en-US" sz="2800" dirty="0">
              <a:solidFill>
                <a:schemeClr val="bg1">
                  <a:lumMod val="50000"/>
                </a:schemeClr>
              </a:solidFill>
            </a:endParaRPr>
          </a:p>
        </p:txBody>
      </p:sp>
      <p:pic>
        <p:nvPicPr>
          <p:cNvPr id="4" name="Picture 3" descr="nokbo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48" y="2373584"/>
            <a:ext cx="3517900" cy="3632200"/>
          </a:xfrm>
          <a:prstGeom prst="rect">
            <a:avLst/>
          </a:prstGeom>
        </p:spPr>
      </p:pic>
      <p:pic>
        <p:nvPicPr>
          <p:cNvPr id="5" name="Picture 4" descr="noklouvrefig2.jpg"/>
          <p:cNvPicPr>
            <a:picLocks noChangeAspect="1"/>
          </p:cNvPicPr>
          <p:nvPr/>
        </p:nvPicPr>
        <p:blipFill rotWithShape="1">
          <a:blip r:embed="rId3">
            <a:extLst>
              <a:ext uri="{28A0092B-C50C-407E-A947-70E740481C1C}">
                <a14:useLocalDpi xmlns:a14="http://schemas.microsoft.com/office/drawing/2010/main" val="0"/>
              </a:ext>
            </a:extLst>
          </a:blip>
          <a:srcRect l="21424" r="9458"/>
          <a:stretch/>
        </p:blipFill>
        <p:spPr>
          <a:xfrm>
            <a:off x="511818" y="2373584"/>
            <a:ext cx="3647920" cy="3958336"/>
          </a:xfrm>
          <a:prstGeom prst="rect">
            <a:avLst/>
          </a:prstGeom>
        </p:spPr>
      </p:pic>
    </p:spTree>
    <p:extLst>
      <p:ext uri="{BB962C8B-B14F-4D97-AF65-F5344CB8AC3E}">
        <p14:creationId xmlns:p14="http://schemas.microsoft.com/office/powerpoint/2010/main" val="1604733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k_sculpture_Louvre_70-1998-1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272" y="473944"/>
            <a:ext cx="3942047" cy="5936817"/>
          </a:xfrm>
          <a:prstGeom prst="rect">
            <a:avLst/>
          </a:prstGeom>
        </p:spPr>
      </p:pic>
      <p:pic>
        <p:nvPicPr>
          <p:cNvPr id="4" name="Picture 3" descr="pottery-wood157-1485C3FC0152BC1D4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91" y="360196"/>
            <a:ext cx="2085321" cy="6099686"/>
          </a:xfrm>
          <a:prstGeom prst="rect">
            <a:avLst/>
          </a:prstGeom>
        </p:spPr>
      </p:pic>
    </p:spTree>
    <p:extLst>
      <p:ext uri="{BB962C8B-B14F-4D97-AF65-F5344CB8AC3E}">
        <p14:creationId xmlns:p14="http://schemas.microsoft.com/office/powerpoint/2010/main" val="3846764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344712"/>
            <a:ext cx="7801428" cy="584776"/>
          </a:xfrm>
          <a:prstGeom prst="rect">
            <a:avLst/>
          </a:prstGeom>
          <a:noFill/>
        </p:spPr>
        <p:txBody>
          <a:bodyPr wrap="square" rtlCol="0">
            <a:spAutoFit/>
          </a:bodyPr>
          <a:lstStyle/>
          <a:p>
            <a:r>
              <a:rPr lang="en-US" sz="3200" dirty="0" smtClean="0"/>
              <a:t>Terracotta Army</a:t>
            </a:r>
            <a:endParaRPr lang="en-US" sz="3200" dirty="0"/>
          </a:p>
        </p:txBody>
      </p:sp>
      <p:sp>
        <p:nvSpPr>
          <p:cNvPr id="3" name="TextBox 2"/>
          <p:cNvSpPr txBox="1"/>
          <p:nvPr/>
        </p:nvSpPr>
        <p:spPr>
          <a:xfrm>
            <a:off x="689429" y="1088569"/>
            <a:ext cx="3374571" cy="5262979"/>
          </a:xfrm>
          <a:prstGeom prst="rect">
            <a:avLst/>
          </a:prstGeom>
          <a:noFill/>
        </p:spPr>
        <p:txBody>
          <a:bodyPr wrap="square" rtlCol="0">
            <a:spAutoFit/>
          </a:bodyPr>
          <a:lstStyle/>
          <a:p>
            <a:r>
              <a:rPr lang="en-US" sz="2400" dirty="0" smtClean="0">
                <a:solidFill>
                  <a:schemeClr val="bg1">
                    <a:lumMod val="50000"/>
                  </a:schemeClr>
                </a:solidFill>
              </a:rPr>
              <a:t>The Terracotta Army is an awe inspiring collection of statues found in </a:t>
            </a:r>
            <a:r>
              <a:rPr lang="it-IT" sz="2400" dirty="0" err="1" smtClean="0">
                <a:solidFill>
                  <a:schemeClr val="bg1">
                    <a:lumMod val="50000"/>
                  </a:schemeClr>
                </a:solidFill>
              </a:rPr>
              <a:t>Shaanxi</a:t>
            </a:r>
            <a:r>
              <a:rPr lang="it-IT" sz="2400" dirty="0" smtClean="0">
                <a:solidFill>
                  <a:schemeClr val="bg1">
                    <a:lumMod val="50000"/>
                  </a:schemeClr>
                </a:solidFill>
              </a:rPr>
              <a:t> province, China and </a:t>
            </a:r>
            <a:r>
              <a:rPr lang="en-US" sz="2400" dirty="0" smtClean="0">
                <a:solidFill>
                  <a:schemeClr val="bg1">
                    <a:lumMod val="50000"/>
                  </a:schemeClr>
                </a:solidFill>
              </a:rPr>
              <a:t>created for the tomb of Qin Shi Huang, the first Emperor of China, buried with him 209-210 BCE.  It is composed of thousands of full size soldiers, servants, horses, chariots, officials, acrobats, strongmen and musicians.</a:t>
            </a:r>
            <a:endParaRPr lang="en-US" sz="2400" dirty="0">
              <a:solidFill>
                <a:schemeClr val="bg1">
                  <a:lumMod val="50000"/>
                </a:schemeClr>
              </a:solidFill>
            </a:endParaRPr>
          </a:p>
        </p:txBody>
      </p:sp>
      <p:pic>
        <p:nvPicPr>
          <p:cNvPr id="4" name="Picture 3" descr="2012_TerracottaWarriors_300_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3856" y="562429"/>
            <a:ext cx="3737429" cy="5606143"/>
          </a:xfrm>
          <a:prstGeom prst="rect">
            <a:avLst/>
          </a:prstGeom>
        </p:spPr>
      </p:pic>
    </p:spTree>
    <p:extLst>
      <p:ext uri="{BB962C8B-B14F-4D97-AF65-F5344CB8AC3E}">
        <p14:creationId xmlns:p14="http://schemas.microsoft.com/office/powerpoint/2010/main" val="3783286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racotta_Army,_View_of_Pit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71" y="634999"/>
            <a:ext cx="8273143" cy="5515429"/>
          </a:xfrm>
          <a:prstGeom prst="rect">
            <a:avLst/>
          </a:prstGeom>
        </p:spPr>
      </p:pic>
    </p:spTree>
    <p:extLst>
      <p:ext uri="{BB962C8B-B14F-4D97-AF65-F5344CB8AC3E}">
        <p14:creationId xmlns:p14="http://schemas.microsoft.com/office/powerpoint/2010/main" val="2680723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racotta_army_525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57" y="308428"/>
            <a:ext cx="4227286" cy="3170465"/>
          </a:xfrm>
          <a:prstGeom prst="rect">
            <a:avLst/>
          </a:prstGeom>
        </p:spPr>
      </p:pic>
      <p:pic>
        <p:nvPicPr>
          <p:cNvPr id="3" name="Picture 2" descr="Terracotta_pmorg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049" y="553139"/>
            <a:ext cx="3423241" cy="2567431"/>
          </a:xfrm>
          <a:prstGeom prst="rect">
            <a:avLst/>
          </a:prstGeom>
        </p:spPr>
      </p:pic>
      <p:pic>
        <p:nvPicPr>
          <p:cNvPr id="4" name="Picture 3" descr="Qin_bronze_chariot_tw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571" y="3628570"/>
            <a:ext cx="4245138" cy="2830092"/>
          </a:xfrm>
          <a:prstGeom prst="rect">
            <a:avLst/>
          </a:prstGeom>
        </p:spPr>
      </p:pic>
      <p:pic>
        <p:nvPicPr>
          <p:cNvPr id="5" name="Picture 4" descr="Recreated_colored_terracotta_warrior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286" y="3682999"/>
            <a:ext cx="3578529" cy="2866570"/>
          </a:xfrm>
          <a:prstGeom prst="rect">
            <a:avLst/>
          </a:prstGeom>
        </p:spPr>
      </p:pic>
    </p:spTree>
    <p:extLst>
      <p:ext uri="{BB962C8B-B14F-4D97-AF65-F5344CB8AC3E}">
        <p14:creationId xmlns:p14="http://schemas.microsoft.com/office/powerpoint/2010/main" val="2558876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344712"/>
            <a:ext cx="7801428" cy="584776"/>
          </a:xfrm>
          <a:prstGeom prst="rect">
            <a:avLst/>
          </a:prstGeom>
          <a:noFill/>
        </p:spPr>
        <p:txBody>
          <a:bodyPr wrap="square" rtlCol="0">
            <a:spAutoFit/>
          </a:bodyPr>
          <a:lstStyle/>
          <a:p>
            <a:r>
              <a:rPr lang="en-US" sz="3200" dirty="0" err="1" smtClean="0"/>
              <a:t>Moche</a:t>
            </a:r>
            <a:r>
              <a:rPr lang="en-US" sz="3200" dirty="0" smtClean="0"/>
              <a:t> Pottery</a:t>
            </a:r>
            <a:endParaRPr lang="en-US" sz="3200" dirty="0"/>
          </a:p>
        </p:txBody>
      </p:sp>
      <p:sp>
        <p:nvSpPr>
          <p:cNvPr id="3" name="TextBox 2"/>
          <p:cNvSpPr txBox="1"/>
          <p:nvPr/>
        </p:nvSpPr>
        <p:spPr>
          <a:xfrm>
            <a:off x="689429" y="1007847"/>
            <a:ext cx="7801428" cy="1569660"/>
          </a:xfrm>
          <a:prstGeom prst="rect">
            <a:avLst/>
          </a:prstGeom>
          <a:noFill/>
        </p:spPr>
        <p:txBody>
          <a:bodyPr wrap="square" rtlCol="0">
            <a:spAutoFit/>
          </a:bodyPr>
          <a:lstStyle/>
          <a:p>
            <a:r>
              <a:rPr lang="en-US" sz="2400" dirty="0" smtClean="0">
                <a:solidFill>
                  <a:schemeClr val="bg1">
                    <a:lumMod val="50000"/>
                  </a:schemeClr>
                </a:solidFill>
              </a:rPr>
              <a:t>The </a:t>
            </a:r>
            <a:r>
              <a:rPr lang="en-US" sz="2400" dirty="0" err="1" smtClean="0">
                <a:solidFill>
                  <a:schemeClr val="bg1">
                    <a:lumMod val="50000"/>
                  </a:schemeClr>
                </a:solidFill>
              </a:rPr>
              <a:t>Moche</a:t>
            </a:r>
            <a:r>
              <a:rPr lang="en-US" sz="2400" dirty="0" smtClean="0">
                <a:solidFill>
                  <a:schemeClr val="bg1">
                    <a:lumMod val="50000"/>
                  </a:schemeClr>
                </a:solidFill>
              </a:rPr>
              <a:t> people lived in what today is northern Peru and are known for their portrait pottery.  They made extensive use of molding and so mass produced their pottery.  100 - 800 AD</a:t>
            </a:r>
            <a:endParaRPr lang="en-US" sz="2400" dirty="0">
              <a:solidFill>
                <a:schemeClr val="bg1">
                  <a:lumMod val="50000"/>
                </a:schemeClr>
              </a:solidFill>
            </a:endParaRPr>
          </a:p>
        </p:txBody>
      </p:sp>
      <p:pic>
        <p:nvPicPr>
          <p:cNvPr id="4" name="Picture 3" descr="mo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788" y="2654909"/>
            <a:ext cx="7376206" cy="3786017"/>
          </a:xfrm>
          <a:prstGeom prst="rect">
            <a:avLst/>
          </a:prstGeom>
        </p:spPr>
      </p:pic>
    </p:spTree>
    <p:extLst>
      <p:ext uri="{BB962C8B-B14F-4D97-AF65-F5344CB8AC3E}">
        <p14:creationId xmlns:p14="http://schemas.microsoft.com/office/powerpoint/2010/main" val="3783286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344712"/>
            <a:ext cx="7801428" cy="584776"/>
          </a:xfrm>
          <a:prstGeom prst="rect">
            <a:avLst/>
          </a:prstGeom>
          <a:noFill/>
        </p:spPr>
        <p:txBody>
          <a:bodyPr wrap="square" rtlCol="0">
            <a:spAutoFit/>
          </a:bodyPr>
          <a:lstStyle/>
          <a:p>
            <a:r>
              <a:rPr lang="en-US" sz="3200" dirty="0" smtClean="0"/>
              <a:t>How did we discover Clay?</a:t>
            </a:r>
            <a:endParaRPr lang="en-US" sz="3200" dirty="0"/>
          </a:p>
        </p:txBody>
      </p:sp>
      <p:sp>
        <p:nvSpPr>
          <p:cNvPr id="3" name="TextBox 2"/>
          <p:cNvSpPr txBox="1"/>
          <p:nvPr/>
        </p:nvSpPr>
        <p:spPr>
          <a:xfrm>
            <a:off x="689429" y="1197427"/>
            <a:ext cx="7801428" cy="4401205"/>
          </a:xfrm>
          <a:prstGeom prst="rect">
            <a:avLst/>
          </a:prstGeom>
          <a:noFill/>
        </p:spPr>
        <p:txBody>
          <a:bodyPr wrap="square" rtlCol="0">
            <a:spAutoFit/>
          </a:bodyPr>
          <a:lstStyle/>
          <a:p>
            <a:r>
              <a:rPr lang="en-US" sz="2800" dirty="0" smtClean="0">
                <a:solidFill>
                  <a:schemeClr val="bg1">
                    <a:lumMod val="50000"/>
                  </a:schemeClr>
                </a:solidFill>
              </a:rPr>
              <a:t>Early people discovered the unique qualities of clay since it was clearly different from mud or dirt. </a:t>
            </a:r>
            <a:r>
              <a:rPr lang="en-US" sz="2800" dirty="0">
                <a:solidFill>
                  <a:schemeClr val="bg1">
                    <a:lumMod val="50000"/>
                  </a:schemeClr>
                </a:solidFill>
              </a:rPr>
              <a:t>P</a:t>
            </a:r>
            <a:r>
              <a:rPr lang="en-US" sz="2800" dirty="0" smtClean="0">
                <a:solidFill>
                  <a:schemeClr val="bg1">
                    <a:lumMod val="50000"/>
                  </a:schemeClr>
                </a:solidFill>
              </a:rPr>
              <a:t>rehistoric people carved pseudo-religious figures out of clay.  It is believed that a prehistoric person threw a clay object into the fire (also often the garbage) and later discovered the object had changed when heated.   Thus the first fired ceramic object was discovered.  Fired clay had many characteristics that previous tech didn’t have.</a:t>
            </a:r>
          </a:p>
          <a:p>
            <a:endParaRPr lang="en-US" sz="2800" dirty="0">
              <a:solidFill>
                <a:schemeClr val="bg1">
                  <a:lumMod val="50000"/>
                </a:schemeClr>
              </a:solidFill>
            </a:endParaRPr>
          </a:p>
        </p:txBody>
      </p:sp>
    </p:spTree>
    <p:extLst>
      <p:ext uri="{BB962C8B-B14F-4D97-AF65-F5344CB8AC3E}">
        <p14:creationId xmlns:p14="http://schemas.microsoft.com/office/powerpoint/2010/main" val="1459197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ickr-3245462820-origin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0169" y="303324"/>
            <a:ext cx="3988276" cy="3014297"/>
          </a:xfrm>
          <a:prstGeom prst="rect">
            <a:avLst/>
          </a:prstGeom>
        </p:spPr>
      </p:pic>
      <p:pic>
        <p:nvPicPr>
          <p:cNvPr id="3" name="Picture 2" descr="moche-pottery-j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24" y="454988"/>
            <a:ext cx="3835815" cy="5257624"/>
          </a:xfrm>
          <a:prstGeom prst="rect">
            <a:avLst/>
          </a:prstGeom>
        </p:spPr>
      </p:pic>
      <p:pic>
        <p:nvPicPr>
          <p:cNvPr id="4" name="Picture 3" descr="Bottle_in_form_of_standing_feline_-_Moche_pottery_in_the_American_Museum_of_Natural_History_-_DSC06074.JPG"/>
          <p:cNvPicPr>
            <a:picLocks noChangeAspect="1"/>
          </p:cNvPicPr>
          <p:nvPr/>
        </p:nvPicPr>
        <p:blipFill rotWithShape="1">
          <a:blip r:embed="rId4">
            <a:extLst>
              <a:ext uri="{28A0092B-C50C-407E-A947-70E740481C1C}">
                <a14:useLocalDpi xmlns:a14="http://schemas.microsoft.com/office/drawing/2010/main" val="0"/>
              </a:ext>
            </a:extLst>
          </a:blip>
          <a:srcRect l="3585" t="4175" b="15677"/>
          <a:stretch/>
        </p:blipFill>
        <p:spPr>
          <a:xfrm>
            <a:off x="5042352" y="3481093"/>
            <a:ext cx="2817815" cy="3123209"/>
          </a:xfrm>
          <a:prstGeom prst="rect">
            <a:avLst/>
          </a:prstGeom>
        </p:spPr>
      </p:pic>
    </p:spTree>
    <p:extLst>
      <p:ext uri="{BB962C8B-B14F-4D97-AF65-F5344CB8AC3E}">
        <p14:creationId xmlns:p14="http://schemas.microsoft.com/office/powerpoint/2010/main" val="1430266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344712"/>
            <a:ext cx="7801428" cy="584776"/>
          </a:xfrm>
          <a:prstGeom prst="rect">
            <a:avLst/>
          </a:prstGeom>
          <a:noFill/>
        </p:spPr>
        <p:txBody>
          <a:bodyPr wrap="square" rtlCol="0">
            <a:spAutoFit/>
          </a:bodyPr>
          <a:lstStyle/>
          <a:p>
            <a:r>
              <a:rPr lang="en-US" sz="3200" dirty="0" smtClean="0"/>
              <a:t>Islamic Pottery</a:t>
            </a:r>
            <a:endParaRPr lang="en-US" sz="3200" dirty="0"/>
          </a:p>
        </p:txBody>
      </p:sp>
      <p:sp>
        <p:nvSpPr>
          <p:cNvPr id="3" name="TextBox 2"/>
          <p:cNvSpPr txBox="1"/>
          <p:nvPr/>
        </p:nvSpPr>
        <p:spPr>
          <a:xfrm>
            <a:off x="4208277" y="761393"/>
            <a:ext cx="4282579" cy="5262979"/>
          </a:xfrm>
          <a:prstGeom prst="rect">
            <a:avLst/>
          </a:prstGeom>
          <a:noFill/>
        </p:spPr>
        <p:txBody>
          <a:bodyPr wrap="square" rtlCol="0">
            <a:spAutoFit/>
          </a:bodyPr>
          <a:lstStyle/>
          <a:p>
            <a:r>
              <a:rPr lang="en-US" sz="2400" dirty="0" smtClean="0">
                <a:solidFill>
                  <a:schemeClr val="bg1">
                    <a:lumMod val="50000"/>
                  </a:schemeClr>
                </a:solidFill>
              </a:rPr>
              <a:t>Islamic pottery is notable for its intricate decoration.  Islamic potters developed new glazing methods that would eventually move into the Western world and become </a:t>
            </a:r>
            <a:r>
              <a:rPr lang="en-US" sz="2400" dirty="0" err="1" smtClean="0">
                <a:solidFill>
                  <a:schemeClr val="bg1">
                    <a:lumMod val="50000"/>
                  </a:schemeClr>
                </a:solidFill>
              </a:rPr>
              <a:t>maiolica</a:t>
            </a:r>
            <a:r>
              <a:rPr lang="en-US" sz="2400" dirty="0" smtClean="0">
                <a:solidFill>
                  <a:schemeClr val="bg1">
                    <a:lumMod val="50000"/>
                  </a:schemeClr>
                </a:solidFill>
              </a:rPr>
              <a:t>, a colorful glazing palette atop a white base, that would become the basis for much of the European ceramics of that time.  In general the potters of the Near East and Far East had an immense influence on later European potters. 800 – 1100 AD</a:t>
            </a:r>
            <a:endParaRPr lang="en-US" sz="2400" dirty="0">
              <a:solidFill>
                <a:schemeClr val="bg1">
                  <a:lumMod val="50000"/>
                </a:schemeClr>
              </a:solidFill>
            </a:endParaRPr>
          </a:p>
        </p:txBody>
      </p:sp>
      <p:pic>
        <p:nvPicPr>
          <p:cNvPr id="4" name="Picture 3" descr="43.24.8_SL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29" y="1450978"/>
            <a:ext cx="3469593" cy="3655236"/>
          </a:xfrm>
          <a:prstGeom prst="rect">
            <a:avLst/>
          </a:prstGeom>
        </p:spPr>
      </p:pic>
    </p:spTree>
    <p:extLst>
      <p:ext uri="{BB962C8B-B14F-4D97-AF65-F5344CB8AC3E}">
        <p14:creationId xmlns:p14="http://schemas.microsoft.com/office/powerpoint/2010/main" val="1604733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mblr_inline_mjlyw8qery1qz4rg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4460" y="436029"/>
            <a:ext cx="3772421" cy="3734697"/>
          </a:xfrm>
          <a:prstGeom prst="rect">
            <a:avLst/>
          </a:prstGeom>
        </p:spPr>
      </p:pic>
      <p:pic>
        <p:nvPicPr>
          <p:cNvPr id="3" name="Picture 2" descr="676eccd85317818a989101b12e6c86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072" y="3683149"/>
            <a:ext cx="2997200" cy="3022600"/>
          </a:xfrm>
          <a:prstGeom prst="rect">
            <a:avLst/>
          </a:prstGeom>
        </p:spPr>
      </p:pic>
      <p:pic>
        <p:nvPicPr>
          <p:cNvPr id="4" name="Picture 3" descr="islamic_bow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898" y="284367"/>
            <a:ext cx="4084898" cy="3243409"/>
          </a:xfrm>
          <a:prstGeom prst="rect">
            <a:avLst/>
          </a:prstGeom>
        </p:spPr>
      </p:pic>
    </p:spTree>
    <p:extLst>
      <p:ext uri="{BB962C8B-B14F-4D97-AF65-F5344CB8AC3E}">
        <p14:creationId xmlns:p14="http://schemas.microsoft.com/office/powerpoint/2010/main" val="172108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_1978_1683-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9111" y="407813"/>
            <a:ext cx="4466566" cy="5957283"/>
          </a:xfrm>
          <a:prstGeom prst="rect">
            <a:avLst/>
          </a:prstGeom>
        </p:spPr>
      </p:pic>
      <p:pic>
        <p:nvPicPr>
          <p:cNvPr id="3" name="Picture 2" descr="Iznik_glazed_pottery_14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28" y="208538"/>
            <a:ext cx="4528307" cy="4625714"/>
          </a:xfrm>
          <a:prstGeom prst="rect">
            <a:avLst/>
          </a:prstGeom>
        </p:spPr>
      </p:pic>
    </p:spTree>
    <p:extLst>
      <p:ext uri="{BB962C8B-B14F-4D97-AF65-F5344CB8AC3E}">
        <p14:creationId xmlns:p14="http://schemas.microsoft.com/office/powerpoint/2010/main" val="172227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344712"/>
            <a:ext cx="7801428" cy="584776"/>
          </a:xfrm>
          <a:prstGeom prst="rect">
            <a:avLst/>
          </a:prstGeom>
          <a:noFill/>
        </p:spPr>
        <p:txBody>
          <a:bodyPr wrap="square" rtlCol="0">
            <a:spAutoFit/>
          </a:bodyPr>
          <a:lstStyle/>
          <a:p>
            <a:r>
              <a:rPr lang="en-US" sz="3200" dirty="0" smtClean="0"/>
              <a:t>Song Dynasty</a:t>
            </a:r>
            <a:endParaRPr lang="en-US" sz="3200" dirty="0"/>
          </a:p>
        </p:txBody>
      </p:sp>
      <p:sp>
        <p:nvSpPr>
          <p:cNvPr id="3" name="TextBox 2"/>
          <p:cNvSpPr txBox="1"/>
          <p:nvPr/>
        </p:nvSpPr>
        <p:spPr>
          <a:xfrm>
            <a:off x="689429" y="1088569"/>
            <a:ext cx="7801428" cy="1200328"/>
          </a:xfrm>
          <a:prstGeom prst="rect">
            <a:avLst/>
          </a:prstGeom>
          <a:noFill/>
        </p:spPr>
        <p:txBody>
          <a:bodyPr wrap="square" rtlCol="0">
            <a:spAutoFit/>
          </a:bodyPr>
          <a:lstStyle/>
          <a:p>
            <a:r>
              <a:rPr lang="en-US" sz="2400" dirty="0" smtClean="0">
                <a:solidFill>
                  <a:schemeClr val="bg1">
                    <a:lumMod val="50000"/>
                  </a:schemeClr>
                </a:solidFill>
              </a:rPr>
              <a:t>Song Dynasty potters in China are best known for </a:t>
            </a:r>
            <a:r>
              <a:rPr lang="en-US" sz="2400" dirty="0" err="1" smtClean="0">
                <a:solidFill>
                  <a:schemeClr val="bg1">
                    <a:lumMod val="50000"/>
                  </a:schemeClr>
                </a:solidFill>
              </a:rPr>
              <a:t>th</a:t>
            </a:r>
            <a:r>
              <a:rPr lang="de-DE" sz="2400" dirty="0" smtClean="0">
                <a:solidFill>
                  <a:schemeClr val="bg1">
                    <a:lumMod val="50000"/>
                  </a:schemeClr>
                </a:solidFill>
              </a:rPr>
              <a:t>ei</a:t>
            </a:r>
            <a:r>
              <a:rPr lang="en-US" sz="2400" dirty="0" smtClean="0">
                <a:solidFill>
                  <a:schemeClr val="bg1">
                    <a:lumMod val="50000"/>
                  </a:schemeClr>
                </a:solidFill>
              </a:rPr>
              <a:t>r simple, elegant shapes and delicate monochromatic glazes most notably celadon and </a:t>
            </a:r>
            <a:r>
              <a:rPr lang="en-US" sz="2400" dirty="0" err="1" smtClean="0">
                <a:solidFill>
                  <a:schemeClr val="bg1">
                    <a:lumMod val="50000"/>
                  </a:schemeClr>
                </a:solidFill>
              </a:rPr>
              <a:t>temmoku</a:t>
            </a:r>
            <a:r>
              <a:rPr lang="en-US" sz="2400" dirty="0" smtClean="0">
                <a:solidFill>
                  <a:schemeClr val="bg1">
                    <a:lumMod val="50000"/>
                  </a:schemeClr>
                </a:solidFill>
              </a:rPr>
              <a:t>.  900-1200 AD</a:t>
            </a:r>
            <a:endParaRPr lang="en-US" sz="2400" dirty="0">
              <a:solidFill>
                <a:schemeClr val="bg1">
                  <a:lumMod val="50000"/>
                </a:schemeClr>
              </a:solidFill>
            </a:endParaRPr>
          </a:p>
        </p:txBody>
      </p:sp>
      <p:pic>
        <p:nvPicPr>
          <p:cNvPr id="4" name="Picture 3" descr="Grès_chinois_Guim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803" y="2785813"/>
            <a:ext cx="6331373" cy="3614102"/>
          </a:xfrm>
          <a:prstGeom prst="rect">
            <a:avLst/>
          </a:prstGeom>
        </p:spPr>
      </p:pic>
    </p:spTree>
    <p:extLst>
      <p:ext uri="{BB962C8B-B14F-4D97-AF65-F5344CB8AC3E}">
        <p14:creationId xmlns:p14="http://schemas.microsoft.com/office/powerpoint/2010/main" val="3783286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_kinuta_longquan_celadon_twin_fish_dish_southern_song_dynasty_d5348012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116" y="265410"/>
            <a:ext cx="2775579" cy="2767416"/>
          </a:xfrm>
          <a:prstGeom prst="rect">
            <a:avLst/>
          </a:prstGeom>
        </p:spPr>
      </p:pic>
      <p:pic>
        <p:nvPicPr>
          <p:cNvPr id="3" name="Picture 2" descr="img_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90" y="265409"/>
            <a:ext cx="3755505" cy="5511993"/>
          </a:xfrm>
          <a:prstGeom prst="rect">
            <a:avLst/>
          </a:prstGeom>
        </p:spPr>
      </p:pic>
      <p:pic>
        <p:nvPicPr>
          <p:cNvPr id="4" name="Picture 3" descr="0007259_a_celadon_glazed_longquan_ewer_southern_song_dynasty.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8523" y="3203876"/>
            <a:ext cx="2941185" cy="3483503"/>
          </a:xfrm>
          <a:prstGeom prst="rect">
            <a:avLst/>
          </a:prstGeom>
        </p:spPr>
      </p:pic>
    </p:spTree>
    <p:extLst>
      <p:ext uri="{BB962C8B-B14F-4D97-AF65-F5344CB8AC3E}">
        <p14:creationId xmlns:p14="http://schemas.microsoft.com/office/powerpoint/2010/main" val="3722213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344712"/>
            <a:ext cx="7801428" cy="584776"/>
          </a:xfrm>
          <a:prstGeom prst="rect">
            <a:avLst/>
          </a:prstGeom>
          <a:noFill/>
        </p:spPr>
        <p:txBody>
          <a:bodyPr wrap="square" rtlCol="0">
            <a:spAutoFit/>
          </a:bodyPr>
          <a:lstStyle/>
          <a:p>
            <a:r>
              <a:rPr lang="en-US" sz="3200" dirty="0" smtClean="0"/>
              <a:t>Ming Dynasty</a:t>
            </a:r>
            <a:endParaRPr lang="en-US" sz="3200" dirty="0"/>
          </a:p>
        </p:txBody>
      </p:sp>
      <p:sp>
        <p:nvSpPr>
          <p:cNvPr id="3" name="TextBox 2"/>
          <p:cNvSpPr txBox="1"/>
          <p:nvPr/>
        </p:nvSpPr>
        <p:spPr>
          <a:xfrm>
            <a:off x="4625313" y="1197427"/>
            <a:ext cx="3865543" cy="3046988"/>
          </a:xfrm>
          <a:prstGeom prst="rect">
            <a:avLst/>
          </a:prstGeom>
          <a:noFill/>
        </p:spPr>
        <p:txBody>
          <a:bodyPr wrap="square" rtlCol="0">
            <a:spAutoFit/>
          </a:bodyPr>
          <a:lstStyle/>
          <a:p>
            <a:r>
              <a:rPr lang="en-US" sz="2400" dirty="0" smtClean="0">
                <a:solidFill>
                  <a:schemeClr val="bg1">
                    <a:lumMod val="50000"/>
                  </a:schemeClr>
                </a:solidFill>
              </a:rPr>
              <a:t>Ming Dynasty potters in China made masterfully decorated cobalt blue on porcelain pots.  This ware reached Europe and became very popular.  It is where the term “fine china” comes from.  1368 – 1644 AD</a:t>
            </a:r>
            <a:endParaRPr lang="en-US" sz="2400" dirty="0">
              <a:solidFill>
                <a:schemeClr val="bg1">
                  <a:lumMod val="50000"/>
                </a:schemeClr>
              </a:solidFill>
            </a:endParaRPr>
          </a:p>
        </p:txBody>
      </p:sp>
      <p:pic>
        <p:nvPicPr>
          <p:cNvPr id="4" name="Picture 3" descr="6ee3214e0c0f20a8df9c1ea4edcc56e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13" y="1156426"/>
            <a:ext cx="3561270" cy="5171481"/>
          </a:xfrm>
          <a:prstGeom prst="rect">
            <a:avLst/>
          </a:prstGeom>
        </p:spPr>
      </p:pic>
    </p:spTree>
    <p:extLst>
      <p:ext uri="{BB962C8B-B14F-4D97-AF65-F5344CB8AC3E}">
        <p14:creationId xmlns:p14="http://schemas.microsoft.com/office/powerpoint/2010/main" val="3783286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iaj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529" y="726546"/>
            <a:ext cx="4152900" cy="5295900"/>
          </a:xfrm>
          <a:prstGeom prst="rect">
            <a:avLst/>
          </a:prstGeom>
        </p:spPr>
      </p:pic>
      <p:pic>
        <p:nvPicPr>
          <p:cNvPr id="3" name="Picture 2" descr="daeae87d8d63c9cd9e4b82ccbf27fb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31" y="1137470"/>
            <a:ext cx="3488227" cy="4317649"/>
          </a:xfrm>
          <a:prstGeom prst="rect">
            <a:avLst/>
          </a:prstGeom>
        </p:spPr>
      </p:pic>
    </p:spTree>
    <p:extLst>
      <p:ext uri="{BB962C8B-B14F-4D97-AF65-F5344CB8AC3E}">
        <p14:creationId xmlns:p14="http://schemas.microsoft.com/office/powerpoint/2010/main" val="3765999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249922"/>
            <a:ext cx="7801428" cy="584776"/>
          </a:xfrm>
          <a:prstGeom prst="rect">
            <a:avLst/>
          </a:prstGeom>
          <a:noFill/>
        </p:spPr>
        <p:txBody>
          <a:bodyPr wrap="square" rtlCol="0">
            <a:spAutoFit/>
          </a:bodyPr>
          <a:lstStyle/>
          <a:p>
            <a:r>
              <a:rPr lang="en-US" sz="3200" dirty="0" smtClean="0"/>
              <a:t>Delftware</a:t>
            </a:r>
            <a:endParaRPr lang="en-US" sz="3200" dirty="0"/>
          </a:p>
        </p:txBody>
      </p:sp>
      <p:sp>
        <p:nvSpPr>
          <p:cNvPr id="3" name="TextBox 2"/>
          <p:cNvSpPr txBox="1"/>
          <p:nvPr/>
        </p:nvSpPr>
        <p:spPr>
          <a:xfrm>
            <a:off x="689429" y="950973"/>
            <a:ext cx="7801428" cy="1569660"/>
          </a:xfrm>
          <a:prstGeom prst="rect">
            <a:avLst/>
          </a:prstGeom>
          <a:noFill/>
        </p:spPr>
        <p:txBody>
          <a:bodyPr wrap="square" rtlCol="0">
            <a:spAutoFit/>
          </a:bodyPr>
          <a:lstStyle/>
          <a:p>
            <a:r>
              <a:rPr lang="en-US" sz="2400" dirty="0" smtClean="0">
                <a:solidFill>
                  <a:schemeClr val="bg1">
                    <a:lumMod val="50000"/>
                  </a:schemeClr>
                </a:solidFill>
              </a:rPr>
              <a:t>As Europeans (specifically the Dutch) came in contact with the skillfully made pottery of the East they tried to copy it.  It took them quite awhile before they got it.  You can see the influence of Ming Dynasty pottery.  1500 – 1750 AD</a:t>
            </a:r>
            <a:endParaRPr lang="en-US" sz="2400" dirty="0">
              <a:solidFill>
                <a:schemeClr val="bg1">
                  <a:lumMod val="50000"/>
                </a:schemeClr>
              </a:solidFill>
            </a:endParaRPr>
          </a:p>
        </p:txBody>
      </p:sp>
      <p:pic>
        <p:nvPicPr>
          <p:cNvPr id="4" name="Picture 3" descr="989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270" y="2786801"/>
            <a:ext cx="5122467" cy="3585727"/>
          </a:xfrm>
          <a:prstGeom prst="rect">
            <a:avLst/>
          </a:prstGeom>
        </p:spPr>
      </p:pic>
    </p:spTree>
    <p:extLst>
      <p:ext uri="{BB962C8B-B14F-4D97-AF65-F5344CB8AC3E}">
        <p14:creationId xmlns:p14="http://schemas.microsoft.com/office/powerpoint/2010/main" val="3783286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5c3c6512adc84afa6a9b4ceb348c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613" y="561890"/>
            <a:ext cx="2279911" cy="3540377"/>
          </a:xfrm>
          <a:prstGeom prst="rect">
            <a:avLst/>
          </a:prstGeom>
        </p:spPr>
      </p:pic>
      <p:pic>
        <p:nvPicPr>
          <p:cNvPr id="4" name="Picture 3" descr="004100960001-delft-20blue-20and-20white-20floral-20vase-20-23-20391-20-209-22-20tall-0-7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540" y="468942"/>
            <a:ext cx="3311986" cy="5568867"/>
          </a:xfrm>
          <a:prstGeom prst="rect">
            <a:avLst/>
          </a:prstGeom>
        </p:spPr>
      </p:pic>
      <p:pic>
        <p:nvPicPr>
          <p:cNvPr id="2" name="Picture 1" descr="1d_03di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4233" y="3386081"/>
            <a:ext cx="3078480" cy="3048000"/>
          </a:xfrm>
          <a:prstGeom prst="rect">
            <a:avLst/>
          </a:prstGeom>
        </p:spPr>
      </p:pic>
    </p:spTree>
    <p:extLst>
      <p:ext uri="{BB962C8B-B14F-4D97-AF65-F5344CB8AC3E}">
        <p14:creationId xmlns:p14="http://schemas.microsoft.com/office/powerpoint/2010/main" val="2503439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272140"/>
            <a:ext cx="7801428" cy="584776"/>
          </a:xfrm>
          <a:prstGeom prst="rect">
            <a:avLst/>
          </a:prstGeom>
          <a:noFill/>
        </p:spPr>
        <p:txBody>
          <a:bodyPr wrap="square" rtlCol="0">
            <a:spAutoFit/>
          </a:bodyPr>
          <a:lstStyle/>
          <a:p>
            <a:r>
              <a:rPr lang="en-US" sz="3200" dirty="0" smtClean="0"/>
              <a:t>How did we discover Clay?</a:t>
            </a:r>
            <a:endParaRPr lang="en-US" sz="3200" dirty="0"/>
          </a:p>
        </p:txBody>
      </p:sp>
      <p:sp>
        <p:nvSpPr>
          <p:cNvPr id="3" name="TextBox 2"/>
          <p:cNvSpPr txBox="1"/>
          <p:nvPr/>
        </p:nvSpPr>
        <p:spPr>
          <a:xfrm>
            <a:off x="689428" y="983917"/>
            <a:ext cx="4263571" cy="5262979"/>
          </a:xfrm>
          <a:prstGeom prst="rect">
            <a:avLst/>
          </a:prstGeom>
          <a:noFill/>
        </p:spPr>
        <p:txBody>
          <a:bodyPr wrap="square" rtlCol="0">
            <a:spAutoFit/>
          </a:bodyPr>
          <a:lstStyle/>
          <a:p>
            <a:r>
              <a:rPr lang="en-US" sz="2400" dirty="0" smtClean="0">
                <a:solidFill>
                  <a:schemeClr val="bg1">
                    <a:lumMod val="50000"/>
                  </a:schemeClr>
                </a:solidFill>
              </a:rPr>
              <a:t>Before we settled into agrarian communities we were hunter-gatherers.  We used mostly animal skin bags, hollowed gourds, wood bowls, stone bowls, and baskets to carry stuff.  Baskets were an imperfect solution for storage and travel of goods.  It is believed that early people coated the inside of their baskets with clay.  Along with the discovery of fired ceramics the resulting invention of pottery seems clear.  </a:t>
            </a:r>
            <a:endParaRPr lang="en-US" sz="2400" dirty="0">
              <a:solidFill>
                <a:schemeClr val="bg1">
                  <a:lumMod val="50000"/>
                </a:schemeClr>
              </a:solidFill>
            </a:endParaRPr>
          </a:p>
        </p:txBody>
      </p:sp>
      <p:pic>
        <p:nvPicPr>
          <p:cNvPr id="4" name="Picture 3" descr="clayFir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4156" y="856916"/>
            <a:ext cx="3336701" cy="2988201"/>
          </a:xfrm>
          <a:prstGeom prst="rect">
            <a:avLst/>
          </a:prstGeom>
        </p:spPr>
      </p:pic>
    </p:spTree>
    <p:extLst>
      <p:ext uri="{BB962C8B-B14F-4D97-AF65-F5344CB8AC3E}">
        <p14:creationId xmlns:p14="http://schemas.microsoft.com/office/powerpoint/2010/main" val="79925160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344712"/>
            <a:ext cx="7801428" cy="584776"/>
          </a:xfrm>
          <a:prstGeom prst="rect">
            <a:avLst/>
          </a:prstGeom>
          <a:noFill/>
        </p:spPr>
        <p:txBody>
          <a:bodyPr wrap="square" rtlCol="0">
            <a:spAutoFit/>
          </a:bodyPr>
          <a:lstStyle/>
          <a:p>
            <a:r>
              <a:rPr lang="en-US" sz="3200" dirty="0" smtClean="0"/>
              <a:t>North American</a:t>
            </a:r>
            <a:endParaRPr lang="en-US" sz="3200" dirty="0"/>
          </a:p>
        </p:txBody>
      </p:sp>
      <p:sp>
        <p:nvSpPr>
          <p:cNvPr id="3" name="TextBox 2"/>
          <p:cNvSpPr txBox="1"/>
          <p:nvPr/>
        </p:nvSpPr>
        <p:spPr>
          <a:xfrm>
            <a:off x="689429" y="1197427"/>
            <a:ext cx="3822148" cy="3416320"/>
          </a:xfrm>
          <a:prstGeom prst="rect">
            <a:avLst/>
          </a:prstGeom>
          <a:noFill/>
        </p:spPr>
        <p:txBody>
          <a:bodyPr wrap="square" rtlCol="0">
            <a:spAutoFit/>
          </a:bodyPr>
          <a:lstStyle/>
          <a:p>
            <a:r>
              <a:rPr lang="en-US" sz="2400" dirty="0" smtClean="0">
                <a:solidFill>
                  <a:schemeClr val="bg1">
                    <a:lumMod val="50000"/>
                  </a:schemeClr>
                </a:solidFill>
              </a:rPr>
              <a:t>Most North American pottery was influenced by European ceramics given most early North Americans were European immigrants.  New England pottery has it’s own style as does pottery from the American South.  1700 – 1900 AD</a:t>
            </a:r>
            <a:endParaRPr lang="en-US" sz="2400" dirty="0">
              <a:solidFill>
                <a:schemeClr val="bg1">
                  <a:lumMod val="50000"/>
                </a:schemeClr>
              </a:solidFill>
            </a:endParaRPr>
          </a:p>
        </p:txBody>
      </p:sp>
      <p:pic>
        <p:nvPicPr>
          <p:cNvPr id="4" name="Picture 3" descr="Red_Wing_Pottery_2006_109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9681" y="879605"/>
            <a:ext cx="3440855" cy="4937550"/>
          </a:xfrm>
          <a:prstGeom prst="rect">
            <a:avLst/>
          </a:prstGeom>
        </p:spPr>
      </p:pic>
    </p:spTree>
    <p:extLst>
      <p:ext uri="{BB962C8B-B14F-4D97-AF65-F5344CB8AC3E}">
        <p14:creationId xmlns:p14="http://schemas.microsoft.com/office/powerpoint/2010/main" val="3560311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ve-slave-potte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956" y="398114"/>
            <a:ext cx="3448210" cy="3378449"/>
          </a:xfrm>
          <a:prstGeom prst="rect">
            <a:avLst/>
          </a:prstGeom>
        </p:spPr>
      </p:pic>
      <p:pic>
        <p:nvPicPr>
          <p:cNvPr id="3" name="Picture 2" descr="Dave-the-Sla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37" y="530819"/>
            <a:ext cx="3407475" cy="4008794"/>
          </a:xfrm>
          <a:prstGeom prst="rect">
            <a:avLst/>
          </a:prstGeom>
        </p:spPr>
      </p:pic>
      <p:pic>
        <p:nvPicPr>
          <p:cNvPr id="4" name="Picture 3" descr="3fbb5499608888c6aa64a61430bbc97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8058" y="3962189"/>
            <a:ext cx="2050399" cy="2606440"/>
          </a:xfrm>
          <a:prstGeom prst="rect">
            <a:avLst/>
          </a:prstGeom>
        </p:spPr>
      </p:pic>
      <p:sp>
        <p:nvSpPr>
          <p:cNvPr id="5" name="TextBox 4"/>
          <p:cNvSpPr txBox="1"/>
          <p:nvPr/>
        </p:nvSpPr>
        <p:spPr>
          <a:xfrm>
            <a:off x="509337" y="4891124"/>
            <a:ext cx="4703619" cy="707886"/>
          </a:xfrm>
          <a:prstGeom prst="rect">
            <a:avLst/>
          </a:prstGeom>
          <a:noFill/>
        </p:spPr>
        <p:txBody>
          <a:bodyPr wrap="square" rtlCol="0">
            <a:spAutoFit/>
          </a:bodyPr>
          <a:lstStyle/>
          <a:p>
            <a:r>
              <a:rPr lang="en-US" sz="2000" dirty="0" smtClean="0">
                <a:solidFill>
                  <a:srgbClr val="7F7F7F"/>
                </a:solidFill>
              </a:rPr>
              <a:t>Dave Drake – “Dave the Slave”</a:t>
            </a:r>
          </a:p>
          <a:p>
            <a:r>
              <a:rPr lang="en-US" sz="2000" dirty="0" smtClean="0">
                <a:solidFill>
                  <a:srgbClr val="7F7F7F"/>
                </a:solidFill>
              </a:rPr>
              <a:t>South Carolina, 1820 - 1860 AD</a:t>
            </a:r>
            <a:endParaRPr lang="en-US" sz="2000" dirty="0">
              <a:solidFill>
                <a:srgbClr val="7F7F7F"/>
              </a:solidFill>
            </a:endParaRPr>
          </a:p>
        </p:txBody>
      </p:sp>
    </p:spTree>
    <p:extLst>
      <p:ext uri="{BB962C8B-B14F-4D97-AF65-F5344CB8AC3E}">
        <p14:creationId xmlns:p14="http://schemas.microsoft.com/office/powerpoint/2010/main" val="640343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H-Jars-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5970" y="417072"/>
            <a:ext cx="3704906" cy="4753679"/>
          </a:xfrm>
          <a:prstGeom prst="rect">
            <a:avLst/>
          </a:prstGeom>
        </p:spPr>
      </p:pic>
      <p:pic>
        <p:nvPicPr>
          <p:cNvPr id="4" name="Picture 3" descr="amsouth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06" y="417072"/>
            <a:ext cx="3591445" cy="4616123"/>
          </a:xfrm>
          <a:prstGeom prst="rect">
            <a:avLst/>
          </a:prstGeom>
        </p:spPr>
      </p:pic>
      <p:pic>
        <p:nvPicPr>
          <p:cNvPr id="3" name="Picture 2" descr="200px-Salt_glazed_utilitarian_container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464" y="3869346"/>
            <a:ext cx="2490727" cy="2602810"/>
          </a:xfrm>
          <a:prstGeom prst="rect">
            <a:avLst/>
          </a:prstGeom>
        </p:spPr>
      </p:pic>
    </p:spTree>
    <p:extLst>
      <p:ext uri="{BB962C8B-B14F-4D97-AF65-F5344CB8AC3E}">
        <p14:creationId xmlns:p14="http://schemas.microsoft.com/office/powerpoint/2010/main" val="646884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moa_face_jug_1862-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4167" y="360199"/>
            <a:ext cx="2865403" cy="3069422"/>
          </a:xfrm>
          <a:prstGeom prst="rect">
            <a:avLst/>
          </a:prstGeom>
        </p:spPr>
      </p:pic>
      <p:pic>
        <p:nvPicPr>
          <p:cNvPr id="3" name="Picture 2" descr="index~~element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93" y="360199"/>
            <a:ext cx="3531604" cy="4373333"/>
          </a:xfrm>
          <a:prstGeom prst="rect">
            <a:avLst/>
          </a:prstGeom>
        </p:spPr>
      </p:pic>
      <p:pic>
        <p:nvPicPr>
          <p:cNvPr id="4" name="Picture 3" descr="436967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5901" y="3293355"/>
            <a:ext cx="2415913" cy="3219843"/>
          </a:xfrm>
          <a:prstGeom prst="rect">
            <a:avLst/>
          </a:prstGeom>
        </p:spPr>
      </p:pic>
    </p:spTree>
    <p:extLst>
      <p:ext uri="{BB962C8B-B14F-4D97-AF65-F5344CB8AC3E}">
        <p14:creationId xmlns:p14="http://schemas.microsoft.com/office/powerpoint/2010/main" val="1739752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344712"/>
            <a:ext cx="7801428" cy="584776"/>
          </a:xfrm>
          <a:prstGeom prst="rect">
            <a:avLst/>
          </a:prstGeom>
          <a:noFill/>
        </p:spPr>
        <p:txBody>
          <a:bodyPr wrap="square" rtlCol="0">
            <a:spAutoFit/>
          </a:bodyPr>
          <a:lstStyle/>
          <a:p>
            <a:r>
              <a:rPr lang="en-US" sz="3200" dirty="0" smtClean="0"/>
              <a:t>Clay Today</a:t>
            </a:r>
            <a:endParaRPr lang="en-US" sz="3200" dirty="0"/>
          </a:p>
        </p:txBody>
      </p:sp>
      <p:sp>
        <p:nvSpPr>
          <p:cNvPr id="3" name="TextBox 2"/>
          <p:cNvSpPr txBox="1"/>
          <p:nvPr/>
        </p:nvSpPr>
        <p:spPr>
          <a:xfrm>
            <a:off x="689429" y="1197427"/>
            <a:ext cx="7801428" cy="4401205"/>
          </a:xfrm>
          <a:prstGeom prst="rect">
            <a:avLst/>
          </a:prstGeom>
          <a:noFill/>
        </p:spPr>
        <p:txBody>
          <a:bodyPr wrap="square" rtlCol="0">
            <a:spAutoFit/>
          </a:bodyPr>
          <a:lstStyle/>
          <a:p>
            <a:r>
              <a:rPr lang="en-US" sz="2800" dirty="0" smtClean="0">
                <a:solidFill>
                  <a:schemeClr val="bg1">
                    <a:lumMod val="50000"/>
                  </a:schemeClr>
                </a:solidFill>
              </a:rPr>
              <a:t>Today we use clay for many different purposes.  Not only for pots but for toilets, bathtubs, sinks, bricks, and tiles.  We use it as a fine-art sculpture material.  Because of Clays particular properties it is also used in ceramic engineering.  Today industry uses clay for makeup, insulators, protective tiles on </a:t>
            </a:r>
            <a:r>
              <a:rPr lang="en-US" sz="2800" dirty="0">
                <a:solidFill>
                  <a:schemeClr val="bg1">
                    <a:lumMod val="50000"/>
                  </a:schemeClr>
                </a:solidFill>
              </a:rPr>
              <a:t>space </a:t>
            </a:r>
            <a:r>
              <a:rPr lang="en-US" sz="2800" dirty="0" smtClean="0">
                <a:solidFill>
                  <a:schemeClr val="bg1">
                    <a:lumMod val="50000"/>
                  </a:schemeClr>
                </a:solidFill>
              </a:rPr>
              <a:t>shuttles (</a:t>
            </a:r>
            <a:r>
              <a:rPr lang="en-US" sz="2800" dirty="0">
                <a:solidFill>
                  <a:schemeClr val="bg1">
                    <a:lumMod val="50000"/>
                  </a:schemeClr>
                </a:solidFill>
              </a:rPr>
              <a:t>mainly because of clays refractory properties, that is its resistant to heat), </a:t>
            </a:r>
            <a:r>
              <a:rPr lang="en-US" sz="2800" dirty="0" smtClean="0">
                <a:solidFill>
                  <a:schemeClr val="bg1">
                    <a:lumMod val="50000"/>
                  </a:schemeClr>
                </a:solidFill>
              </a:rPr>
              <a:t>ball bearings, knife blades, bullet proof vests, medicine, food, and electronics to name a few.</a:t>
            </a:r>
            <a:endParaRPr lang="en-US" sz="2800" dirty="0">
              <a:solidFill>
                <a:schemeClr val="bg1">
                  <a:lumMod val="50000"/>
                </a:schemeClr>
              </a:solidFill>
            </a:endParaRPr>
          </a:p>
        </p:txBody>
      </p:sp>
    </p:spTree>
    <p:extLst>
      <p:ext uri="{BB962C8B-B14F-4D97-AF65-F5344CB8AC3E}">
        <p14:creationId xmlns:p14="http://schemas.microsoft.com/office/powerpoint/2010/main" val="981954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shea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942" y="489857"/>
            <a:ext cx="4122058" cy="2576286"/>
          </a:xfrm>
          <a:prstGeom prst="rect">
            <a:avLst/>
          </a:prstGeom>
        </p:spPr>
      </p:pic>
      <p:pic>
        <p:nvPicPr>
          <p:cNvPr id="3" name="Picture 2" descr="news-120310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3934" y="3619500"/>
            <a:ext cx="3138351" cy="2530928"/>
          </a:xfrm>
          <a:prstGeom prst="rect">
            <a:avLst/>
          </a:prstGeom>
        </p:spPr>
      </p:pic>
      <p:pic>
        <p:nvPicPr>
          <p:cNvPr id="4" name="Picture 3" descr="Zayka-apache.jpg"/>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8084" y="357386"/>
            <a:ext cx="4013202" cy="3012650"/>
          </a:xfrm>
          <a:prstGeom prst="rect">
            <a:avLst/>
          </a:prstGeom>
        </p:spPr>
      </p:pic>
      <p:pic>
        <p:nvPicPr>
          <p:cNvPr id="5" name="Picture 4" descr="ngbbs4a90b6646521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362" y="3583214"/>
            <a:ext cx="3896151" cy="2926442"/>
          </a:xfrm>
          <a:prstGeom prst="rect">
            <a:avLst/>
          </a:prstGeom>
        </p:spPr>
      </p:pic>
    </p:spTree>
    <p:extLst>
      <p:ext uri="{BB962C8B-B14F-4D97-AF65-F5344CB8AC3E}">
        <p14:creationId xmlns:p14="http://schemas.microsoft.com/office/powerpoint/2010/main" val="3006067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10010-elongated_twopiece_toilet-RG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289" y="898213"/>
            <a:ext cx="3646714" cy="4689788"/>
          </a:xfrm>
          <a:prstGeom prst="rect">
            <a:avLst/>
          </a:prstGeom>
        </p:spPr>
      </p:pic>
      <p:pic>
        <p:nvPicPr>
          <p:cNvPr id="3" name="Picture 2" descr="gd-00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857" y="535353"/>
            <a:ext cx="4572000" cy="3048000"/>
          </a:xfrm>
          <a:prstGeom prst="rect">
            <a:avLst/>
          </a:prstGeom>
        </p:spPr>
      </p:pic>
      <p:pic>
        <p:nvPicPr>
          <p:cNvPr id="4" name="Picture 3" descr="gallery_img2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157" y="3819210"/>
            <a:ext cx="4264170" cy="2833304"/>
          </a:xfrm>
          <a:prstGeom prst="rect">
            <a:avLst/>
          </a:prstGeom>
        </p:spPr>
      </p:pic>
    </p:spTree>
    <p:extLst>
      <p:ext uri="{BB962C8B-B14F-4D97-AF65-F5344CB8AC3E}">
        <p14:creationId xmlns:p14="http://schemas.microsoft.com/office/powerpoint/2010/main" val="3786355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926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326569"/>
            <a:ext cx="7801428" cy="584776"/>
          </a:xfrm>
          <a:prstGeom prst="rect">
            <a:avLst/>
          </a:prstGeom>
          <a:noFill/>
        </p:spPr>
        <p:txBody>
          <a:bodyPr wrap="square" rtlCol="0">
            <a:spAutoFit/>
          </a:bodyPr>
          <a:lstStyle/>
          <a:p>
            <a:r>
              <a:rPr lang="en-US" sz="3200" dirty="0" smtClean="0"/>
              <a:t>Prehistoric Clay Sculpture</a:t>
            </a:r>
            <a:endParaRPr lang="en-US" sz="3200" dirty="0"/>
          </a:p>
        </p:txBody>
      </p:sp>
      <p:sp>
        <p:nvSpPr>
          <p:cNvPr id="3" name="TextBox 2"/>
          <p:cNvSpPr txBox="1"/>
          <p:nvPr/>
        </p:nvSpPr>
        <p:spPr>
          <a:xfrm>
            <a:off x="689429" y="1052283"/>
            <a:ext cx="4535714" cy="4154983"/>
          </a:xfrm>
          <a:prstGeom prst="rect">
            <a:avLst/>
          </a:prstGeom>
          <a:noFill/>
        </p:spPr>
        <p:txBody>
          <a:bodyPr wrap="square" rtlCol="0">
            <a:spAutoFit/>
          </a:bodyPr>
          <a:lstStyle/>
          <a:p>
            <a:r>
              <a:rPr lang="en-US" sz="2400" dirty="0" smtClean="0">
                <a:solidFill>
                  <a:schemeClr val="bg1">
                    <a:lumMod val="50000"/>
                  </a:schemeClr>
                </a:solidFill>
              </a:rPr>
              <a:t>The earliest know use of clay was during the Paleolithic period and has been dated to 29,000 BCE.  They were small devotional figurines, some in the shape of animals and others as Venus fertility symbols.</a:t>
            </a:r>
          </a:p>
          <a:p>
            <a:endParaRPr lang="en-US" sz="2400" dirty="0">
              <a:solidFill>
                <a:schemeClr val="bg1">
                  <a:lumMod val="50000"/>
                </a:schemeClr>
              </a:solidFill>
            </a:endParaRPr>
          </a:p>
          <a:p>
            <a:r>
              <a:rPr lang="cs-CZ" sz="2400" dirty="0" err="1" smtClean="0">
                <a:solidFill>
                  <a:schemeClr val="bg1">
                    <a:lumMod val="50000"/>
                  </a:schemeClr>
                </a:solidFill>
              </a:rPr>
              <a:t>Venus</a:t>
            </a:r>
            <a:r>
              <a:rPr lang="cs-CZ" sz="2400" dirty="0" smtClean="0">
                <a:solidFill>
                  <a:schemeClr val="bg1">
                    <a:lumMod val="50000"/>
                  </a:schemeClr>
                </a:solidFill>
              </a:rPr>
              <a:t> </a:t>
            </a:r>
            <a:r>
              <a:rPr lang="cs-CZ" sz="2400" dirty="0" err="1" smtClean="0">
                <a:solidFill>
                  <a:schemeClr val="bg1">
                    <a:lumMod val="50000"/>
                  </a:schemeClr>
                </a:solidFill>
              </a:rPr>
              <a:t>of</a:t>
            </a:r>
            <a:r>
              <a:rPr lang="cs-CZ" sz="2400" dirty="0" smtClean="0">
                <a:solidFill>
                  <a:schemeClr val="bg1">
                    <a:lumMod val="50000"/>
                  </a:schemeClr>
                </a:solidFill>
              </a:rPr>
              <a:t> Dolní Věstonice made by </a:t>
            </a:r>
            <a:r>
              <a:rPr lang="cs-CZ" sz="2400" dirty="0" err="1" smtClean="0">
                <a:solidFill>
                  <a:schemeClr val="bg1">
                    <a:lumMod val="50000"/>
                  </a:schemeClr>
                </a:solidFill>
              </a:rPr>
              <a:t>the</a:t>
            </a:r>
            <a:r>
              <a:rPr lang="cs-CZ" sz="2400" dirty="0" smtClean="0">
                <a:solidFill>
                  <a:schemeClr val="bg1">
                    <a:lumMod val="50000"/>
                  </a:schemeClr>
                </a:solidFill>
              </a:rPr>
              <a:t> </a:t>
            </a:r>
            <a:r>
              <a:rPr lang="fi-FI" sz="2400" dirty="0" err="1" smtClean="0">
                <a:solidFill>
                  <a:schemeClr val="bg1">
                    <a:lumMod val="50000"/>
                  </a:schemeClr>
                </a:solidFill>
              </a:rPr>
              <a:t>Gravettian</a:t>
            </a:r>
            <a:r>
              <a:rPr lang="fi-FI" sz="2400" dirty="0" smtClean="0">
                <a:solidFill>
                  <a:schemeClr val="bg1">
                    <a:lumMod val="50000"/>
                  </a:schemeClr>
                </a:solidFill>
              </a:rPr>
              <a:t> culture </a:t>
            </a:r>
            <a:r>
              <a:rPr lang="fi-FI" sz="2400" dirty="0" err="1" smtClean="0">
                <a:solidFill>
                  <a:schemeClr val="bg1">
                    <a:lumMod val="50000"/>
                  </a:schemeClr>
                </a:solidFill>
              </a:rPr>
              <a:t>found</a:t>
            </a:r>
            <a:r>
              <a:rPr lang="fi-FI" sz="2400" dirty="0" smtClean="0">
                <a:solidFill>
                  <a:schemeClr val="bg1">
                    <a:lumMod val="50000"/>
                  </a:schemeClr>
                </a:solidFill>
              </a:rPr>
              <a:t> in </a:t>
            </a:r>
            <a:r>
              <a:rPr lang="fi-FI" sz="2400" dirty="0" err="1" smtClean="0">
                <a:solidFill>
                  <a:schemeClr val="bg1">
                    <a:lumMod val="50000"/>
                  </a:schemeClr>
                </a:solidFill>
              </a:rPr>
              <a:t>modern</a:t>
            </a:r>
            <a:r>
              <a:rPr lang="fi-FI" sz="2400" dirty="0" smtClean="0">
                <a:solidFill>
                  <a:schemeClr val="bg1">
                    <a:lumMod val="50000"/>
                  </a:schemeClr>
                </a:solidFill>
              </a:rPr>
              <a:t> </a:t>
            </a:r>
            <a:r>
              <a:rPr lang="fi-FI" sz="2400" dirty="0" err="1" smtClean="0">
                <a:solidFill>
                  <a:schemeClr val="bg1">
                    <a:lumMod val="50000"/>
                  </a:schemeClr>
                </a:solidFill>
              </a:rPr>
              <a:t>day</a:t>
            </a:r>
            <a:r>
              <a:rPr lang="fi-FI" sz="2400" dirty="0" smtClean="0">
                <a:solidFill>
                  <a:schemeClr val="bg1">
                    <a:lumMod val="50000"/>
                  </a:schemeClr>
                </a:solidFill>
              </a:rPr>
              <a:t> </a:t>
            </a:r>
            <a:r>
              <a:rPr lang="fi-FI" sz="2400" dirty="0" err="1" smtClean="0">
                <a:solidFill>
                  <a:schemeClr val="bg1">
                    <a:lumMod val="50000"/>
                  </a:schemeClr>
                </a:solidFill>
              </a:rPr>
              <a:t>Czech</a:t>
            </a:r>
            <a:r>
              <a:rPr lang="fi-FI" sz="2400" dirty="0" smtClean="0">
                <a:solidFill>
                  <a:schemeClr val="bg1">
                    <a:lumMod val="50000"/>
                  </a:schemeClr>
                </a:solidFill>
              </a:rPr>
              <a:t> R</a:t>
            </a:r>
            <a:r>
              <a:rPr lang="en-US" sz="2400" dirty="0" smtClean="0">
                <a:solidFill>
                  <a:schemeClr val="bg1">
                    <a:lumMod val="50000"/>
                  </a:schemeClr>
                </a:solidFill>
              </a:rPr>
              <a:t>e</a:t>
            </a:r>
            <a:r>
              <a:rPr lang="fi-FI" sz="2400" dirty="0" err="1" smtClean="0">
                <a:solidFill>
                  <a:schemeClr val="bg1">
                    <a:lumMod val="50000"/>
                  </a:schemeClr>
                </a:solidFill>
              </a:rPr>
              <a:t>public</a:t>
            </a:r>
            <a:r>
              <a:rPr lang="fi-FI" sz="2400" dirty="0" smtClean="0">
                <a:solidFill>
                  <a:schemeClr val="bg1">
                    <a:lumMod val="50000"/>
                  </a:schemeClr>
                </a:solidFill>
              </a:rPr>
              <a:t>.</a:t>
            </a:r>
            <a:endParaRPr lang="en-US" sz="2400" dirty="0">
              <a:solidFill>
                <a:schemeClr val="bg1">
                  <a:lumMod val="50000"/>
                </a:schemeClr>
              </a:solidFill>
            </a:endParaRPr>
          </a:p>
        </p:txBody>
      </p:sp>
      <p:pic>
        <p:nvPicPr>
          <p:cNvPr id="4" name="Picture 3" descr="Vestonicka_venuse_edi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382" y="598715"/>
            <a:ext cx="3047126" cy="5950856"/>
          </a:xfrm>
          <a:prstGeom prst="rect">
            <a:avLst/>
          </a:prstGeom>
        </p:spPr>
      </p:pic>
    </p:spTree>
    <p:extLst>
      <p:ext uri="{BB962C8B-B14F-4D97-AF65-F5344CB8AC3E}">
        <p14:creationId xmlns:p14="http://schemas.microsoft.com/office/powerpoint/2010/main" val="3356724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8714" y="272140"/>
            <a:ext cx="7801428" cy="584776"/>
          </a:xfrm>
          <a:prstGeom prst="rect">
            <a:avLst/>
          </a:prstGeom>
          <a:noFill/>
        </p:spPr>
        <p:txBody>
          <a:bodyPr wrap="square" rtlCol="0">
            <a:spAutoFit/>
          </a:bodyPr>
          <a:lstStyle/>
          <a:p>
            <a:r>
              <a:rPr lang="en-US" sz="3200" dirty="0" smtClean="0"/>
              <a:t>Earliest Pottery</a:t>
            </a:r>
            <a:endParaRPr lang="en-US" sz="3200" dirty="0"/>
          </a:p>
        </p:txBody>
      </p:sp>
      <p:sp>
        <p:nvSpPr>
          <p:cNvPr id="3" name="TextBox 2"/>
          <p:cNvSpPr txBox="1"/>
          <p:nvPr/>
        </p:nvSpPr>
        <p:spPr>
          <a:xfrm>
            <a:off x="526142" y="947629"/>
            <a:ext cx="4572000" cy="5262979"/>
          </a:xfrm>
          <a:prstGeom prst="rect">
            <a:avLst/>
          </a:prstGeom>
          <a:noFill/>
        </p:spPr>
        <p:txBody>
          <a:bodyPr wrap="square" rtlCol="0">
            <a:spAutoFit/>
          </a:bodyPr>
          <a:lstStyle/>
          <a:p>
            <a:r>
              <a:rPr lang="en-US" sz="2400" dirty="0" smtClean="0">
                <a:solidFill>
                  <a:schemeClr val="bg1">
                    <a:lumMod val="50000"/>
                  </a:schemeClr>
                </a:solidFill>
              </a:rPr>
              <a:t>The discovery of pottery was one of the first great technological advancements of humankind.  It allowed containers to hold liquid, withstand </a:t>
            </a:r>
            <a:r>
              <a:rPr lang="en-US" sz="2400" dirty="0" smtClean="0">
                <a:solidFill>
                  <a:schemeClr val="bg1">
                    <a:lumMod val="50000"/>
                  </a:schemeClr>
                </a:solidFill>
              </a:rPr>
              <a:t>weather </a:t>
            </a:r>
            <a:r>
              <a:rPr lang="en-US" sz="2400" dirty="0" smtClean="0">
                <a:solidFill>
                  <a:schemeClr val="bg1">
                    <a:lumMod val="50000"/>
                  </a:schemeClr>
                </a:solidFill>
              </a:rPr>
              <a:t>and pests and keep food through harsh seasons and </a:t>
            </a:r>
            <a:r>
              <a:rPr lang="en-US" sz="2400" dirty="0" smtClean="0">
                <a:solidFill>
                  <a:schemeClr val="bg1">
                    <a:lumMod val="50000"/>
                  </a:schemeClr>
                </a:solidFill>
              </a:rPr>
              <a:t>times </a:t>
            </a:r>
            <a:r>
              <a:rPr lang="en-US" sz="2400" dirty="0" smtClean="0">
                <a:solidFill>
                  <a:schemeClr val="bg1">
                    <a:lumMod val="50000"/>
                  </a:schemeClr>
                </a:solidFill>
              </a:rPr>
              <a:t>of famine.  Without this discovery humankind very likely would have gone extinct.  Pottery was discovered independently in a number of places in the world but the earliest pottery shards come from China.</a:t>
            </a:r>
          </a:p>
          <a:p>
            <a:endParaRPr lang="en-US" sz="2400" dirty="0">
              <a:solidFill>
                <a:schemeClr val="bg1">
                  <a:lumMod val="50000"/>
                </a:schemeClr>
              </a:solidFill>
            </a:endParaRPr>
          </a:p>
        </p:txBody>
      </p:sp>
      <p:pic>
        <p:nvPicPr>
          <p:cNvPr id="4" name="Picture 3" descr="National_Museum_of_China_2014.02.01_14-43-38.jpg"/>
          <p:cNvPicPr>
            <a:picLocks noChangeAspect="1"/>
          </p:cNvPicPr>
          <p:nvPr/>
        </p:nvPicPr>
        <p:blipFill rotWithShape="1">
          <a:blip r:embed="rId2">
            <a:extLst>
              <a:ext uri="{28A0092B-C50C-407E-A947-70E740481C1C}">
                <a14:useLocalDpi xmlns:a14="http://schemas.microsoft.com/office/drawing/2010/main" val="0"/>
              </a:ext>
            </a:extLst>
          </a:blip>
          <a:srcRect l="18486" r="18341"/>
          <a:stretch/>
        </p:blipFill>
        <p:spPr>
          <a:xfrm>
            <a:off x="5276798" y="526144"/>
            <a:ext cx="3558772" cy="3755571"/>
          </a:xfrm>
          <a:prstGeom prst="rect">
            <a:avLst/>
          </a:prstGeom>
        </p:spPr>
      </p:pic>
      <p:sp>
        <p:nvSpPr>
          <p:cNvPr id="5" name="TextBox 4"/>
          <p:cNvSpPr txBox="1"/>
          <p:nvPr/>
        </p:nvSpPr>
        <p:spPr>
          <a:xfrm>
            <a:off x="5079999" y="4826000"/>
            <a:ext cx="3755571" cy="1015663"/>
          </a:xfrm>
          <a:prstGeom prst="rect">
            <a:avLst/>
          </a:prstGeom>
          <a:noFill/>
        </p:spPr>
        <p:txBody>
          <a:bodyPr wrap="square" rtlCol="0">
            <a:spAutoFit/>
          </a:bodyPr>
          <a:lstStyle/>
          <a:p>
            <a:r>
              <a:rPr lang="en-US" sz="2000" dirty="0" smtClean="0">
                <a:solidFill>
                  <a:srgbClr val="7F7F7F"/>
                </a:solidFill>
              </a:rPr>
              <a:t>Pottery shards found in </a:t>
            </a:r>
            <a:r>
              <a:rPr lang="en-US" sz="2000" dirty="0" err="1" smtClean="0">
                <a:solidFill>
                  <a:srgbClr val="7F7F7F"/>
                </a:solidFill>
              </a:rPr>
              <a:t>Xianrendong</a:t>
            </a:r>
            <a:r>
              <a:rPr lang="en-US" sz="2000" dirty="0" smtClean="0">
                <a:solidFill>
                  <a:srgbClr val="7F7F7F"/>
                </a:solidFill>
              </a:rPr>
              <a:t> cave in Jiangxi, China</a:t>
            </a:r>
          </a:p>
          <a:p>
            <a:r>
              <a:rPr lang="en-US" sz="2000" dirty="0" smtClean="0">
                <a:solidFill>
                  <a:srgbClr val="7F7F7F"/>
                </a:solidFill>
              </a:rPr>
              <a:t>20,000 BCE</a:t>
            </a:r>
            <a:endParaRPr lang="en-US" sz="2000" dirty="0">
              <a:solidFill>
                <a:srgbClr val="7F7F7F"/>
              </a:solidFill>
            </a:endParaRPr>
          </a:p>
        </p:txBody>
      </p:sp>
    </p:spTree>
    <p:extLst>
      <p:ext uri="{BB962C8B-B14F-4D97-AF65-F5344CB8AC3E}">
        <p14:creationId xmlns:p14="http://schemas.microsoft.com/office/powerpoint/2010/main" val="2128668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217711"/>
            <a:ext cx="7801428" cy="584776"/>
          </a:xfrm>
          <a:prstGeom prst="rect">
            <a:avLst/>
          </a:prstGeom>
          <a:noFill/>
        </p:spPr>
        <p:txBody>
          <a:bodyPr wrap="square" rtlCol="0">
            <a:spAutoFit/>
          </a:bodyPr>
          <a:lstStyle/>
          <a:p>
            <a:r>
              <a:rPr lang="en-US" sz="3200" dirty="0" smtClean="0"/>
              <a:t>Early Pottery</a:t>
            </a:r>
            <a:endParaRPr lang="en-US" sz="3200" dirty="0"/>
          </a:p>
        </p:txBody>
      </p:sp>
      <p:sp>
        <p:nvSpPr>
          <p:cNvPr id="3" name="TextBox 2"/>
          <p:cNvSpPr txBox="1"/>
          <p:nvPr/>
        </p:nvSpPr>
        <p:spPr>
          <a:xfrm>
            <a:off x="689429" y="816424"/>
            <a:ext cx="7801428" cy="1384995"/>
          </a:xfrm>
          <a:prstGeom prst="rect">
            <a:avLst/>
          </a:prstGeom>
          <a:noFill/>
        </p:spPr>
        <p:txBody>
          <a:bodyPr wrap="square" rtlCol="0">
            <a:spAutoFit/>
          </a:bodyPr>
          <a:lstStyle/>
          <a:p>
            <a:r>
              <a:rPr lang="en-US" sz="2800" dirty="0" smtClean="0">
                <a:solidFill>
                  <a:schemeClr val="bg1">
                    <a:lumMod val="50000"/>
                  </a:schemeClr>
                </a:solidFill>
              </a:rPr>
              <a:t>Most early pots were coiled and decorated with geometric designs or with objects (like rope) pressed into the clay surface.</a:t>
            </a:r>
            <a:endParaRPr lang="en-US" sz="2800" dirty="0">
              <a:solidFill>
                <a:schemeClr val="bg1">
                  <a:lumMod val="50000"/>
                </a:schemeClr>
              </a:solidFill>
            </a:endParaRPr>
          </a:p>
        </p:txBody>
      </p:sp>
      <p:pic>
        <p:nvPicPr>
          <p:cNvPr id="4" name="Picture 3" descr="JomonPotte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15" y="2370178"/>
            <a:ext cx="2924628" cy="3192719"/>
          </a:xfrm>
          <a:prstGeom prst="rect">
            <a:avLst/>
          </a:prstGeom>
        </p:spPr>
      </p:pic>
      <p:pic>
        <p:nvPicPr>
          <p:cNvPr id="5" name="Picture 4" descr="3051397_or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057" y="3353430"/>
            <a:ext cx="3225800" cy="3160764"/>
          </a:xfrm>
          <a:prstGeom prst="rect">
            <a:avLst/>
          </a:prstGeom>
        </p:spPr>
      </p:pic>
      <p:sp>
        <p:nvSpPr>
          <p:cNvPr id="6" name="TextBox 5"/>
          <p:cNvSpPr txBox="1"/>
          <p:nvPr/>
        </p:nvSpPr>
        <p:spPr>
          <a:xfrm>
            <a:off x="4847771" y="2424607"/>
            <a:ext cx="3225800" cy="769441"/>
          </a:xfrm>
          <a:prstGeom prst="rect">
            <a:avLst/>
          </a:prstGeom>
          <a:noFill/>
        </p:spPr>
        <p:txBody>
          <a:bodyPr wrap="square" rtlCol="0">
            <a:spAutoFit/>
          </a:bodyPr>
          <a:lstStyle/>
          <a:p>
            <a:r>
              <a:rPr lang="en-US" sz="2200" dirty="0" smtClean="0">
                <a:solidFill>
                  <a:srgbClr val="7F7F7F"/>
                </a:solidFill>
              </a:rPr>
              <a:t>Pottery from </a:t>
            </a:r>
            <a:r>
              <a:rPr lang="tr-TR" sz="2200" dirty="0" err="1" smtClean="0">
                <a:solidFill>
                  <a:srgbClr val="7F7F7F"/>
                </a:solidFill>
              </a:rPr>
              <a:t>Catal</a:t>
            </a:r>
            <a:r>
              <a:rPr lang="tr-TR" sz="2200" dirty="0" smtClean="0">
                <a:solidFill>
                  <a:srgbClr val="7F7F7F"/>
                </a:solidFill>
              </a:rPr>
              <a:t> </a:t>
            </a:r>
            <a:r>
              <a:rPr lang="tr-TR" sz="2200" dirty="0" err="1" smtClean="0">
                <a:solidFill>
                  <a:srgbClr val="7F7F7F"/>
                </a:solidFill>
              </a:rPr>
              <a:t>Huyuk</a:t>
            </a:r>
            <a:r>
              <a:rPr lang="tr-TR" sz="2200" dirty="0" smtClean="0">
                <a:solidFill>
                  <a:srgbClr val="7F7F7F"/>
                </a:solidFill>
              </a:rPr>
              <a:t> in </a:t>
            </a:r>
            <a:r>
              <a:rPr lang="tr-TR" sz="2200" dirty="0" err="1" smtClean="0">
                <a:solidFill>
                  <a:srgbClr val="7F7F7F"/>
                </a:solidFill>
              </a:rPr>
              <a:t>Turkey</a:t>
            </a:r>
            <a:r>
              <a:rPr lang="tr-TR" sz="2200" dirty="0">
                <a:solidFill>
                  <a:srgbClr val="7F7F7F"/>
                </a:solidFill>
              </a:rPr>
              <a:t> </a:t>
            </a:r>
            <a:r>
              <a:rPr lang="tr-TR" sz="2200" dirty="0" smtClean="0">
                <a:solidFill>
                  <a:srgbClr val="7F7F7F"/>
                </a:solidFill>
              </a:rPr>
              <a:t> 6500 BCE</a:t>
            </a:r>
            <a:endParaRPr lang="en-US" sz="2200" dirty="0">
              <a:solidFill>
                <a:srgbClr val="7F7F7F"/>
              </a:solidFill>
            </a:endParaRPr>
          </a:p>
        </p:txBody>
      </p:sp>
      <p:sp>
        <p:nvSpPr>
          <p:cNvPr id="7" name="TextBox 6"/>
          <p:cNvSpPr txBox="1"/>
          <p:nvPr/>
        </p:nvSpPr>
        <p:spPr>
          <a:xfrm>
            <a:off x="903515" y="5769426"/>
            <a:ext cx="3287485" cy="707886"/>
          </a:xfrm>
          <a:prstGeom prst="rect">
            <a:avLst/>
          </a:prstGeom>
          <a:noFill/>
        </p:spPr>
        <p:txBody>
          <a:bodyPr wrap="square" rtlCol="0">
            <a:spAutoFit/>
          </a:bodyPr>
          <a:lstStyle/>
          <a:p>
            <a:r>
              <a:rPr lang="en-US" sz="2000" dirty="0" err="1" smtClean="0">
                <a:solidFill>
                  <a:srgbClr val="7F7F7F"/>
                </a:solidFill>
              </a:rPr>
              <a:t>Jōmon</a:t>
            </a:r>
            <a:r>
              <a:rPr lang="en-US" sz="2000" dirty="0" smtClean="0">
                <a:solidFill>
                  <a:srgbClr val="7F7F7F"/>
                </a:solidFill>
              </a:rPr>
              <a:t> pottery vessel, Japan 10,000-8,000 BC</a:t>
            </a:r>
            <a:endParaRPr lang="en-US" sz="2000" dirty="0">
              <a:solidFill>
                <a:srgbClr val="7F7F7F"/>
              </a:solidFill>
            </a:endParaRPr>
          </a:p>
        </p:txBody>
      </p:sp>
    </p:spTree>
    <p:extLst>
      <p:ext uri="{BB962C8B-B14F-4D97-AF65-F5344CB8AC3E}">
        <p14:creationId xmlns:p14="http://schemas.microsoft.com/office/powerpoint/2010/main" val="973264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344712"/>
            <a:ext cx="7801428" cy="584776"/>
          </a:xfrm>
          <a:prstGeom prst="rect">
            <a:avLst/>
          </a:prstGeom>
          <a:noFill/>
        </p:spPr>
        <p:txBody>
          <a:bodyPr wrap="square" rtlCol="0">
            <a:spAutoFit/>
          </a:bodyPr>
          <a:lstStyle/>
          <a:p>
            <a:r>
              <a:rPr lang="en-US" sz="3200" dirty="0" smtClean="0"/>
              <a:t>Potters Wheel</a:t>
            </a:r>
            <a:endParaRPr lang="en-US" sz="3200" dirty="0"/>
          </a:p>
        </p:txBody>
      </p:sp>
      <p:sp>
        <p:nvSpPr>
          <p:cNvPr id="3" name="TextBox 2"/>
          <p:cNvSpPr txBox="1"/>
          <p:nvPr/>
        </p:nvSpPr>
        <p:spPr>
          <a:xfrm>
            <a:off x="689429" y="1070426"/>
            <a:ext cx="3900714" cy="4154983"/>
          </a:xfrm>
          <a:prstGeom prst="rect">
            <a:avLst/>
          </a:prstGeom>
          <a:noFill/>
        </p:spPr>
        <p:txBody>
          <a:bodyPr wrap="square" rtlCol="0">
            <a:spAutoFit/>
          </a:bodyPr>
          <a:lstStyle/>
          <a:p>
            <a:r>
              <a:rPr lang="en-US" sz="2400" dirty="0" smtClean="0">
                <a:solidFill>
                  <a:schemeClr val="bg1">
                    <a:lumMod val="50000"/>
                  </a:schemeClr>
                </a:solidFill>
              </a:rPr>
              <a:t>The potters wheel is believed to have been invented in Mesopotamia around 6000 BCE and revolutionized pottery production.  It is thought to be invented along side the wheeled cart.</a:t>
            </a:r>
          </a:p>
          <a:p>
            <a:endParaRPr lang="en-US" sz="2400" dirty="0">
              <a:solidFill>
                <a:schemeClr val="bg1">
                  <a:lumMod val="50000"/>
                </a:schemeClr>
              </a:solidFill>
            </a:endParaRPr>
          </a:p>
          <a:p>
            <a:r>
              <a:rPr lang="en-US" sz="2400" dirty="0" smtClean="0">
                <a:solidFill>
                  <a:schemeClr val="bg1">
                    <a:lumMod val="50000"/>
                  </a:schemeClr>
                </a:solidFill>
              </a:rPr>
              <a:t>Prehistoric pottery has been found in every corner of the </a:t>
            </a:r>
            <a:r>
              <a:rPr lang="en-US" sz="2400" dirty="0" smtClean="0">
                <a:solidFill>
                  <a:schemeClr val="bg1">
                    <a:lumMod val="50000"/>
                  </a:schemeClr>
                </a:solidFill>
              </a:rPr>
              <a:t>globe.</a:t>
            </a:r>
            <a:endParaRPr lang="en-US" sz="2400" dirty="0">
              <a:solidFill>
                <a:schemeClr val="bg1">
                  <a:lumMod val="50000"/>
                </a:schemeClr>
              </a:solidFill>
            </a:endParaRPr>
          </a:p>
        </p:txBody>
      </p:sp>
      <p:pic>
        <p:nvPicPr>
          <p:cNvPr id="4" name="Picture 3" descr="A-potter-and-his-apprenti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1" y="453563"/>
            <a:ext cx="4044298" cy="6059200"/>
          </a:xfrm>
          <a:prstGeom prst="rect">
            <a:avLst/>
          </a:prstGeom>
        </p:spPr>
      </p:pic>
    </p:spTree>
    <p:extLst>
      <p:ext uri="{BB962C8B-B14F-4D97-AF65-F5344CB8AC3E}">
        <p14:creationId xmlns:p14="http://schemas.microsoft.com/office/powerpoint/2010/main" val="3783286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344712"/>
            <a:ext cx="7801428" cy="584776"/>
          </a:xfrm>
          <a:prstGeom prst="rect">
            <a:avLst/>
          </a:prstGeom>
          <a:noFill/>
        </p:spPr>
        <p:txBody>
          <a:bodyPr wrap="square" rtlCol="0">
            <a:spAutoFit/>
          </a:bodyPr>
          <a:lstStyle/>
          <a:p>
            <a:r>
              <a:rPr lang="en-US" sz="3200" dirty="0" smtClean="0"/>
              <a:t>Cuneiform Tablets</a:t>
            </a:r>
            <a:endParaRPr lang="en-US" sz="3200" dirty="0"/>
          </a:p>
        </p:txBody>
      </p:sp>
      <p:sp>
        <p:nvSpPr>
          <p:cNvPr id="3" name="TextBox 2"/>
          <p:cNvSpPr txBox="1"/>
          <p:nvPr/>
        </p:nvSpPr>
        <p:spPr>
          <a:xfrm>
            <a:off x="689429" y="979711"/>
            <a:ext cx="7801428" cy="1815882"/>
          </a:xfrm>
          <a:prstGeom prst="rect">
            <a:avLst/>
          </a:prstGeom>
          <a:noFill/>
        </p:spPr>
        <p:txBody>
          <a:bodyPr wrap="square" rtlCol="0">
            <a:spAutoFit/>
          </a:bodyPr>
          <a:lstStyle/>
          <a:p>
            <a:r>
              <a:rPr lang="en-US" sz="2800" dirty="0" smtClean="0">
                <a:solidFill>
                  <a:schemeClr val="bg1">
                    <a:lumMod val="50000"/>
                  </a:schemeClr>
                </a:solidFill>
              </a:rPr>
              <a:t>An early Mesopotamian civilization, the Sumerians, invented a primitive form of writing which they recorded by pushing the symbols into clay tablets.  This early system of writing is called cuneiform.</a:t>
            </a:r>
            <a:endParaRPr lang="en-US" sz="2800" dirty="0">
              <a:solidFill>
                <a:schemeClr val="bg1">
                  <a:lumMod val="50000"/>
                </a:schemeClr>
              </a:solidFill>
            </a:endParaRPr>
          </a:p>
        </p:txBody>
      </p:sp>
      <p:pic>
        <p:nvPicPr>
          <p:cNvPr id="4" name="Picture 3" descr="library_038_l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0144" y="3105438"/>
            <a:ext cx="3846286" cy="2566460"/>
          </a:xfrm>
          <a:prstGeom prst="rect">
            <a:avLst/>
          </a:prstGeom>
        </p:spPr>
      </p:pic>
      <p:pic>
        <p:nvPicPr>
          <p:cNvPr id="5" name="Picture 4" descr="Cuneiform Tablet (Mesopotamia) (6th-2nd Century B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14" y="3141723"/>
            <a:ext cx="3516086" cy="3224753"/>
          </a:xfrm>
          <a:prstGeom prst="rect">
            <a:avLst/>
          </a:prstGeom>
        </p:spPr>
      </p:pic>
      <p:sp>
        <p:nvSpPr>
          <p:cNvPr id="6" name="TextBox 5"/>
          <p:cNvSpPr txBox="1"/>
          <p:nvPr/>
        </p:nvSpPr>
        <p:spPr>
          <a:xfrm>
            <a:off x="4299856" y="5823856"/>
            <a:ext cx="3900713" cy="707886"/>
          </a:xfrm>
          <a:prstGeom prst="rect">
            <a:avLst/>
          </a:prstGeom>
          <a:noFill/>
        </p:spPr>
        <p:txBody>
          <a:bodyPr wrap="square" rtlCol="0">
            <a:spAutoFit/>
          </a:bodyPr>
          <a:lstStyle/>
          <a:p>
            <a:r>
              <a:rPr lang="en-US" sz="2000" dirty="0" smtClean="0">
                <a:solidFill>
                  <a:srgbClr val="7F7F7F"/>
                </a:solidFill>
              </a:rPr>
              <a:t>Sumerian cuneiform tablets</a:t>
            </a:r>
          </a:p>
          <a:p>
            <a:r>
              <a:rPr lang="en-US" sz="2000" dirty="0" smtClean="0">
                <a:solidFill>
                  <a:srgbClr val="7F7F7F"/>
                </a:solidFill>
              </a:rPr>
              <a:t>3500 BCE</a:t>
            </a:r>
            <a:endParaRPr lang="en-US" sz="2000" dirty="0">
              <a:solidFill>
                <a:srgbClr val="7F7F7F"/>
              </a:solidFill>
            </a:endParaRPr>
          </a:p>
        </p:txBody>
      </p:sp>
    </p:spTree>
    <p:extLst>
      <p:ext uri="{BB962C8B-B14F-4D97-AF65-F5344CB8AC3E}">
        <p14:creationId xmlns:p14="http://schemas.microsoft.com/office/powerpoint/2010/main" val="3783286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9" y="344712"/>
            <a:ext cx="7801428" cy="584776"/>
          </a:xfrm>
          <a:prstGeom prst="rect">
            <a:avLst/>
          </a:prstGeom>
          <a:noFill/>
        </p:spPr>
        <p:txBody>
          <a:bodyPr wrap="square" rtlCol="0">
            <a:spAutoFit/>
          </a:bodyPr>
          <a:lstStyle/>
          <a:p>
            <a:r>
              <a:rPr lang="en-US" sz="3200" dirty="0" smtClean="0"/>
              <a:t>Egyptian Pottery</a:t>
            </a:r>
            <a:endParaRPr lang="en-US" sz="3200" dirty="0"/>
          </a:p>
        </p:txBody>
      </p:sp>
      <p:sp>
        <p:nvSpPr>
          <p:cNvPr id="3" name="TextBox 2"/>
          <p:cNvSpPr txBox="1"/>
          <p:nvPr/>
        </p:nvSpPr>
        <p:spPr>
          <a:xfrm>
            <a:off x="689429" y="1197427"/>
            <a:ext cx="7801428" cy="954107"/>
          </a:xfrm>
          <a:prstGeom prst="rect">
            <a:avLst/>
          </a:prstGeom>
          <a:noFill/>
        </p:spPr>
        <p:txBody>
          <a:bodyPr wrap="square" rtlCol="0">
            <a:spAutoFit/>
          </a:bodyPr>
          <a:lstStyle/>
          <a:p>
            <a:r>
              <a:rPr lang="en-US" sz="2800" dirty="0" smtClean="0">
                <a:solidFill>
                  <a:schemeClr val="bg1">
                    <a:lumMod val="50000"/>
                  </a:schemeClr>
                </a:solidFill>
              </a:rPr>
              <a:t>Ancient Egyptians made great advances in pottery, especially in glazing.  3000 – 1200 BCE</a:t>
            </a:r>
            <a:endParaRPr lang="en-US" sz="2800" dirty="0">
              <a:solidFill>
                <a:schemeClr val="bg1">
                  <a:lumMod val="50000"/>
                </a:schemeClr>
              </a:solidFill>
            </a:endParaRPr>
          </a:p>
        </p:txBody>
      </p:sp>
      <p:pic>
        <p:nvPicPr>
          <p:cNvPr id="4" name="Picture 3" descr="20120216-Canopic jars Krukkerberl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331" y="2285999"/>
            <a:ext cx="7441526" cy="3756335"/>
          </a:xfrm>
          <a:prstGeom prst="rect">
            <a:avLst/>
          </a:prstGeom>
        </p:spPr>
      </p:pic>
      <p:sp>
        <p:nvSpPr>
          <p:cNvPr id="5" name="TextBox 4"/>
          <p:cNvSpPr txBox="1"/>
          <p:nvPr/>
        </p:nvSpPr>
        <p:spPr>
          <a:xfrm>
            <a:off x="773638" y="6054822"/>
            <a:ext cx="3791857" cy="400110"/>
          </a:xfrm>
          <a:prstGeom prst="rect">
            <a:avLst/>
          </a:prstGeom>
          <a:noFill/>
        </p:spPr>
        <p:txBody>
          <a:bodyPr wrap="square" rtlCol="0">
            <a:spAutoFit/>
          </a:bodyPr>
          <a:lstStyle/>
          <a:p>
            <a:r>
              <a:rPr lang="en-US" sz="2000" dirty="0" err="1" smtClean="0">
                <a:solidFill>
                  <a:srgbClr val="7F7F7F"/>
                </a:solidFill>
              </a:rPr>
              <a:t>Canopic</a:t>
            </a:r>
            <a:r>
              <a:rPr lang="en-US" sz="2000" dirty="0" smtClean="0">
                <a:solidFill>
                  <a:srgbClr val="7F7F7F"/>
                </a:solidFill>
              </a:rPr>
              <a:t> Jars</a:t>
            </a:r>
            <a:endParaRPr lang="en-US" sz="2000" dirty="0">
              <a:solidFill>
                <a:srgbClr val="7F7F7F"/>
              </a:solidFill>
            </a:endParaRPr>
          </a:p>
        </p:txBody>
      </p:sp>
    </p:spTree>
    <p:extLst>
      <p:ext uri="{BB962C8B-B14F-4D97-AF65-F5344CB8AC3E}">
        <p14:creationId xmlns:p14="http://schemas.microsoft.com/office/powerpoint/2010/main" val="1604733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1589</TotalTime>
  <Words>979</Words>
  <Application>Microsoft Macintosh PowerPoint</Application>
  <PresentationFormat>On-screen Show (4:3)</PresentationFormat>
  <Paragraphs>50</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A Brief History of Ceramics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Short History of Ceramics</dc:title>
  <dc:creator>machine2</dc:creator>
  <cp:lastModifiedBy>machine2</cp:lastModifiedBy>
  <cp:revision>54</cp:revision>
  <dcterms:created xsi:type="dcterms:W3CDTF">2016-02-04T02:59:27Z</dcterms:created>
  <dcterms:modified xsi:type="dcterms:W3CDTF">2016-02-05T05:30:41Z</dcterms:modified>
</cp:coreProperties>
</file>