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73" r:id="rId4"/>
    <p:sldId id="274" r:id="rId5"/>
    <p:sldId id="258" r:id="rId6"/>
    <p:sldId id="259" r:id="rId7"/>
    <p:sldId id="276" r:id="rId8"/>
    <p:sldId id="260" r:id="rId9"/>
    <p:sldId id="270" r:id="rId10"/>
    <p:sldId id="272" r:id="rId11"/>
    <p:sldId id="271" r:id="rId12"/>
    <p:sldId id="275" r:id="rId13"/>
    <p:sldId id="277" r:id="rId14"/>
    <p:sldId id="278" r:id="rId15"/>
    <p:sldId id="279" r:id="rId16"/>
    <p:sldId id="28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4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5FB2F5-08DC-E740-A1C7-894B8E798A62}" type="datetimeFigureOut">
              <a:rPr lang="en-US" smtClean="0"/>
              <a:t>7/11/16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314942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FB2F5-08DC-E740-A1C7-894B8E798A62}" type="datetimeFigureOut">
              <a:rPr lang="en-US" smtClean="0"/>
              <a:t>7/11/16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174000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FB2F5-08DC-E740-A1C7-894B8E798A62}" type="datetimeFigureOut">
              <a:rPr lang="en-US" smtClean="0"/>
              <a:t>7/11/16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347348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FB2F5-08DC-E740-A1C7-894B8E798A62}" type="datetimeFigureOut">
              <a:rPr lang="en-US" smtClean="0"/>
              <a:t>7/11/16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188240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FB2F5-08DC-E740-A1C7-894B8E798A62}" type="datetimeFigureOut">
              <a:rPr lang="en-US" smtClean="0"/>
              <a:t>7/11/16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94603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5FB2F5-08DC-E740-A1C7-894B8E798A62}" type="datetimeFigureOut">
              <a:rPr lang="en-US" smtClean="0"/>
              <a:t>7/11/16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367591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FB2F5-08DC-E740-A1C7-894B8E798A62}" type="datetimeFigureOut">
              <a:rPr lang="en-US" smtClean="0"/>
              <a:t>7/11/16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51802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FB2F5-08DC-E740-A1C7-894B8E798A62}" type="datetimeFigureOut">
              <a:rPr lang="en-US" smtClean="0"/>
              <a:t>7/11/16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184813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FB2F5-08DC-E740-A1C7-894B8E798A62}" type="datetimeFigureOut">
              <a:rPr lang="en-US" smtClean="0"/>
              <a:t>7/11/16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394334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FB2F5-08DC-E740-A1C7-894B8E798A62}" type="datetimeFigureOut">
              <a:rPr lang="en-US" smtClean="0"/>
              <a:t>7/11/16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64947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FB2F5-08DC-E740-A1C7-894B8E798A62}" type="datetimeFigureOut">
              <a:rPr lang="en-US" smtClean="0"/>
              <a:t>7/11/16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68FBD-7D8F-9746-8A0B-1A0C90A74C1F}" type="slidenum">
              <a:rPr lang="en-US" smtClean="0"/>
              <a:t>‹#›</a:t>
            </a:fld>
            <a:endParaRPr lang="en-US"/>
          </a:p>
        </p:txBody>
      </p:sp>
    </p:spTree>
    <p:extLst>
      <p:ext uri="{BB962C8B-B14F-4D97-AF65-F5344CB8AC3E}">
        <p14:creationId xmlns:p14="http://schemas.microsoft.com/office/powerpoint/2010/main" val="1687536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FB2F5-08DC-E740-A1C7-894B8E798A62}" type="datetimeFigureOut">
              <a:rPr lang="en-US" smtClean="0"/>
              <a:t>7/11/16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68FBD-7D8F-9746-8A0B-1A0C90A74C1F}" type="slidenum">
              <a:rPr lang="en-US" smtClean="0"/>
              <a:t>‹#›</a:t>
            </a:fld>
            <a:endParaRPr lang="en-US"/>
          </a:p>
        </p:txBody>
      </p:sp>
    </p:spTree>
    <p:extLst>
      <p:ext uri="{BB962C8B-B14F-4D97-AF65-F5344CB8AC3E}">
        <p14:creationId xmlns:p14="http://schemas.microsoft.com/office/powerpoint/2010/main" val="236189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054"/>
            <a:ext cx="7772400" cy="1470025"/>
          </a:xfrm>
        </p:spPr>
        <p:txBody>
          <a:bodyPr/>
          <a:lstStyle/>
          <a:p>
            <a:r>
              <a:rPr lang="en-US" dirty="0" smtClean="0"/>
              <a:t>James Presley Ball</a:t>
            </a:r>
            <a:endParaRPr lang="en-US" dirty="0"/>
          </a:p>
        </p:txBody>
      </p:sp>
      <p:sp>
        <p:nvSpPr>
          <p:cNvPr id="3" name="Subtitle 2"/>
          <p:cNvSpPr>
            <a:spLocks noGrp="1"/>
          </p:cNvSpPr>
          <p:nvPr>
            <p:ph type="subTitle" idx="1"/>
          </p:nvPr>
        </p:nvSpPr>
        <p:spPr>
          <a:xfrm>
            <a:off x="685800" y="1231919"/>
            <a:ext cx="7772400" cy="5157308"/>
          </a:xfrm>
        </p:spPr>
        <p:txBody>
          <a:bodyPr>
            <a:normAutofit fontScale="77500" lnSpcReduction="20000"/>
          </a:bodyPr>
          <a:lstStyle/>
          <a:p>
            <a:pPr algn="l"/>
            <a:r>
              <a:rPr lang="en-US" sz="2400" dirty="0" smtClean="0"/>
              <a:t>1825-1904, born in Virginia, died in Hawaii.</a:t>
            </a:r>
          </a:p>
          <a:p>
            <a:pPr algn="l"/>
            <a:endParaRPr lang="en-US" sz="2400" dirty="0" smtClean="0"/>
          </a:p>
          <a:p>
            <a:pPr algn="l"/>
            <a:r>
              <a:rPr lang="en-US" sz="2400" dirty="0" smtClean="0"/>
              <a:t>Prominent African-American abolitionist, entrepreneur, and </a:t>
            </a:r>
            <a:r>
              <a:rPr lang="fr-FR" sz="2400" dirty="0" err="1" smtClean="0"/>
              <a:t>daguerreotypist</a:t>
            </a:r>
            <a:r>
              <a:rPr lang="fr-FR" sz="2400" dirty="0" smtClean="0"/>
              <a:t>.</a:t>
            </a:r>
          </a:p>
          <a:p>
            <a:pPr algn="l"/>
            <a:endParaRPr lang="fr-FR" sz="2400" dirty="0" smtClean="0"/>
          </a:p>
          <a:p>
            <a:pPr algn="l"/>
            <a:r>
              <a:rPr lang="en-US" sz="2400" dirty="0" smtClean="0"/>
              <a:t>Worked primarily in Cincinnati, Ohio where he opened at least two successful studios.  Also lived and opened studios in Mississippi, Louisiana, Missouri, Minnesota, and Montana.</a:t>
            </a:r>
          </a:p>
          <a:p>
            <a:pPr algn="l"/>
            <a:endParaRPr lang="en-US" sz="2400" dirty="0"/>
          </a:p>
          <a:p>
            <a:pPr algn="l"/>
            <a:r>
              <a:rPr lang="en-US" sz="2400" dirty="0" smtClean="0"/>
              <a:t>Photographed: Queen Victoria, Charles Dickens, Frederick Douglass, and Jenny Lind amongst other famous individuals.</a:t>
            </a:r>
          </a:p>
          <a:p>
            <a:pPr algn="l"/>
            <a:endParaRPr lang="en-US" sz="2400" dirty="0"/>
          </a:p>
          <a:p>
            <a:pPr algn="l"/>
            <a:r>
              <a:rPr lang="en-US" sz="2400" dirty="0" smtClean="0"/>
              <a:t>Had tremendous influence on American culture by recording the images of children, blacks, whites, Chinese, and the poor as well as the privileged.</a:t>
            </a:r>
          </a:p>
          <a:p>
            <a:pPr algn="l"/>
            <a:endParaRPr lang="en-US" sz="2400" dirty="0"/>
          </a:p>
          <a:p>
            <a:pPr algn="l"/>
            <a:r>
              <a:rPr lang="en-US" sz="2400" dirty="0" smtClean="0"/>
              <a:t>When James Presley Ball moved to Richmond, Va., in 1846, an observer wrote: ''The Virginians rushed in crowds to his room; all classes, white and black, bound and free sought to have their lineaments stamped by the artist who painted with the Sun's rays.''</a:t>
            </a:r>
          </a:p>
          <a:p>
            <a:pPr algn="l"/>
            <a:endParaRPr lang="en-US" sz="2400" dirty="0"/>
          </a:p>
        </p:txBody>
      </p:sp>
    </p:spTree>
    <p:extLst>
      <p:ext uri="{BB962C8B-B14F-4D97-AF65-F5344CB8AC3E}">
        <p14:creationId xmlns:p14="http://schemas.microsoft.com/office/powerpoint/2010/main" val="405206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225" y="694481"/>
            <a:ext cx="3215037" cy="1569660"/>
          </a:xfrm>
          <a:prstGeom prst="rect">
            <a:avLst/>
          </a:prstGeom>
          <a:noFill/>
        </p:spPr>
        <p:txBody>
          <a:bodyPr wrap="square" rtlCol="0">
            <a:spAutoFit/>
          </a:bodyPr>
          <a:lstStyle/>
          <a:p>
            <a:r>
              <a:rPr lang="en-US" sz="3200" b="1" dirty="0" smtClean="0"/>
              <a:t>Alexander Thomas</a:t>
            </a:r>
          </a:p>
          <a:p>
            <a:r>
              <a:rPr lang="en-US" sz="3200" dirty="0"/>
              <a:t>(</a:t>
            </a:r>
            <a:r>
              <a:rPr lang="en-US" sz="3200" dirty="0" smtClean="0"/>
              <a:t>ca.1851 – 1859)</a:t>
            </a:r>
            <a:endParaRPr lang="en-US" sz="3200" dirty="0"/>
          </a:p>
        </p:txBody>
      </p:sp>
      <p:pic>
        <p:nvPicPr>
          <p:cNvPr id="5" name="Picture 4" descr="alexander thomas.jpg"/>
          <p:cNvPicPr>
            <a:picLocks noChangeAspect="1"/>
          </p:cNvPicPr>
          <p:nvPr/>
        </p:nvPicPr>
        <p:blipFill rotWithShape="1">
          <a:blip r:embed="rId2">
            <a:extLst>
              <a:ext uri="{28A0092B-C50C-407E-A947-70E740481C1C}">
                <a14:useLocalDpi xmlns:a14="http://schemas.microsoft.com/office/drawing/2010/main" val="0"/>
              </a:ext>
            </a:extLst>
          </a:blip>
          <a:srcRect l="6398" r="6755"/>
          <a:stretch/>
        </p:blipFill>
        <p:spPr>
          <a:xfrm>
            <a:off x="3750875" y="518020"/>
            <a:ext cx="4802709" cy="5530126"/>
          </a:xfrm>
          <a:prstGeom prst="rect">
            <a:avLst/>
          </a:prstGeom>
        </p:spPr>
      </p:pic>
    </p:spTree>
    <p:extLst>
      <p:ext uri="{BB962C8B-B14F-4D97-AF65-F5344CB8AC3E}">
        <p14:creationId xmlns:p14="http://schemas.microsoft.com/office/powerpoint/2010/main" val="63936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James Polk Ball022-w.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2" r="-162"/>
          <a:stretch/>
        </p:blipFill>
        <p:spPr>
          <a:xfrm>
            <a:off x="1051833" y="317500"/>
            <a:ext cx="3790568" cy="6111875"/>
          </a:xfrm>
        </p:spPr>
      </p:pic>
      <p:sp>
        <p:nvSpPr>
          <p:cNvPr id="4" name="TextBox 3"/>
          <p:cNvSpPr txBox="1"/>
          <p:nvPr/>
        </p:nvSpPr>
        <p:spPr>
          <a:xfrm>
            <a:off x="5199627" y="813535"/>
            <a:ext cx="3234882" cy="1384995"/>
          </a:xfrm>
          <a:prstGeom prst="rect">
            <a:avLst/>
          </a:prstGeom>
          <a:noFill/>
        </p:spPr>
        <p:txBody>
          <a:bodyPr wrap="square" rtlCol="0">
            <a:spAutoFit/>
          </a:bodyPr>
          <a:lstStyle/>
          <a:p>
            <a:r>
              <a:rPr lang="en-US" sz="2800" b="1" dirty="0" smtClean="0"/>
              <a:t>Unidentified boy </a:t>
            </a:r>
          </a:p>
          <a:p>
            <a:r>
              <a:rPr lang="en-US" sz="2800" b="1" dirty="0"/>
              <a:t>(</a:t>
            </a:r>
            <a:r>
              <a:rPr lang="en-US" sz="2800" b="1" dirty="0" smtClean="0"/>
              <a:t>James Polk?)</a:t>
            </a:r>
          </a:p>
          <a:p>
            <a:r>
              <a:rPr lang="en-US" sz="2800" dirty="0" smtClean="0"/>
              <a:t>(ca. 1874-1877)</a:t>
            </a:r>
            <a:endParaRPr lang="en-US" sz="2800" dirty="0"/>
          </a:p>
        </p:txBody>
      </p:sp>
    </p:spTree>
    <p:extLst>
      <p:ext uri="{BB962C8B-B14F-4D97-AF65-F5344CB8AC3E}">
        <p14:creationId xmlns:p14="http://schemas.microsoft.com/office/powerpoint/2010/main" val="63936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lliam-biggerstaf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20" y="405277"/>
            <a:ext cx="8195588" cy="4163394"/>
          </a:xfrm>
          <a:prstGeom prst="rect">
            <a:avLst/>
          </a:prstGeom>
        </p:spPr>
      </p:pic>
      <p:sp>
        <p:nvSpPr>
          <p:cNvPr id="4" name="TextBox 3"/>
          <p:cNvSpPr txBox="1"/>
          <p:nvPr/>
        </p:nvSpPr>
        <p:spPr>
          <a:xfrm>
            <a:off x="158767" y="4648046"/>
            <a:ext cx="8831427" cy="1938992"/>
          </a:xfrm>
          <a:prstGeom prst="rect">
            <a:avLst/>
          </a:prstGeom>
          <a:noFill/>
        </p:spPr>
        <p:txBody>
          <a:bodyPr wrap="square" rtlCol="0">
            <a:spAutoFit/>
          </a:bodyPr>
          <a:lstStyle/>
          <a:p>
            <a:r>
              <a:rPr lang="en-US" sz="2000" dirty="0" smtClean="0"/>
              <a:t>William </a:t>
            </a:r>
            <a:r>
              <a:rPr lang="en-US" sz="2000" dirty="0" err="1" smtClean="0"/>
              <a:t>Biggerstaff</a:t>
            </a:r>
            <a:r>
              <a:rPr lang="en-US" sz="2000" dirty="0"/>
              <a:t> </a:t>
            </a:r>
            <a:r>
              <a:rPr lang="en-US" sz="2000" dirty="0" smtClean="0"/>
              <a:t>(ca. 1895) Prominent Montana businessman; killed a man in an altercation, found guilty, and hung.  </a:t>
            </a:r>
            <a:r>
              <a:rPr lang="en-US" sz="2000" dirty="0" err="1" smtClean="0"/>
              <a:t>Biggerstaff</a:t>
            </a:r>
            <a:r>
              <a:rPr lang="en-US" sz="2000" dirty="0" smtClean="0"/>
              <a:t> readily admitted guilt, had a fair and impartial trial, and accepted punishment.  While one might think this series is critical of racial biased it is more likely that Ball used this to show equal treatment of all </a:t>
            </a:r>
            <a:r>
              <a:rPr lang="en-US" sz="2000" dirty="0" err="1" smtClean="0"/>
              <a:t>Montanians</a:t>
            </a:r>
            <a:r>
              <a:rPr lang="en-US" sz="2000" dirty="0" smtClean="0"/>
              <a:t> regardless of race.  He created similar series of the execution of at least two white men confirming equal justice. </a:t>
            </a:r>
            <a:endParaRPr lang="en-US" sz="2000" dirty="0"/>
          </a:p>
        </p:txBody>
      </p:sp>
    </p:spTree>
    <p:extLst>
      <p:ext uri="{BB962C8B-B14F-4D97-AF65-F5344CB8AC3E}">
        <p14:creationId xmlns:p14="http://schemas.microsoft.com/office/powerpoint/2010/main" val="63936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ll_PORTRAIT_OF_THREE__GIRLS0.jpg"/>
          <p:cNvPicPr>
            <a:picLocks noChangeAspect="1"/>
          </p:cNvPicPr>
          <p:nvPr/>
        </p:nvPicPr>
        <p:blipFill rotWithShape="1">
          <a:blip r:embed="rId2">
            <a:extLst>
              <a:ext uri="{28A0092B-C50C-407E-A947-70E740481C1C}">
                <a14:useLocalDpi xmlns:a14="http://schemas.microsoft.com/office/drawing/2010/main" val="0"/>
              </a:ext>
            </a:extLst>
          </a:blip>
          <a:srcRect l="15840" t="7440" r="16234" b="20542"/>
          <a:stretch/>
        </p:blipFill>
        <p:spPr>
          <a:xfrm>
            <a:off x="4147794" y="357162"/>
            <a:ext cx="4405791" cy="6161900"/>
          </a:xfrm>
          <a:prstGeom prst="rect">
            <a:avLst/>
          </a:prstGeom>
        </p:spPr>
      </p:pic>
      <p:sp>
        <p:nvSpPr>
          <p:cNvPr id="4" name="TextBox 3"/>
          <p:cNvSpPr txBox="1"/>
          <p:nvPr/>
        </p:nvSpPr>
        <p:spPr>
          <a:xfrm>
            <a:off x="396918" y="833374"/>
            <a:ext cx="3532570" cy="954107"/>
          </a:xfrm>
          <a:prstGeom prst="rect">
            <a:avLst/>
          </a:prstGeom>
          <a:noFill/>
        </p:spPr>
        <p:txBody>
          <a:bodyPr wrap="square" rtlCol="0">
            <a:spAutoFit/>
          </a:bodyPr>
          <a:lstStyle/>
          <a:p>
            <a:r>
              <a:rPr lang="en-US" sz="2800" b="1" dirty="0" smtClean="0"/>
              <a:t>Portrait of Three Girls</a:t>
            </a:r>
          </a:p>
          <a:p>
            <a:r>
              <a:rPr lang="en-US" sz="2800" dirty="0" smtClean="0"/>
              <a:t>(ca. 1893)</a:t>
            </a:r>
            <a:endParaRPr lang="en-US" sz="2800" dirty="0"/>
          </a:p>
        </p:txBody>
      </p:sp>
    </p:spTree>
    <p:extLst>
      <p:ext uri="{BB962C8B-B14F-4D97-AF65-F5344CB8AC3E}">
        <p14:creationId xmlns:p14="http://schemas.microsoft.com/office/powerpoint/2010/main" val="639361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livercowdery-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47" y="202498"/>
            <a:ext cx="3850106" cy="6437880"/>
          </a:xfrm>
          <a:prstGeom prst="rect">
            <a:avLst/>
          </a:prstGeom>
        </p:spPr>
      </p:pic>
      <p:sp>
        <p:nvSpPr>
          <p:cNvPr id="6" name="TextBox 5"/>
          <p:cNvSpPr txBox="1"/>
          <p:nvPr/>
        </p:nvSpPr>
        <p:spPr>
          <a:xfrm>
            <a:off x="4782863" y="615112"/>
            <a:ext cx="3234882" cy="1077218"/>
          </a:xfrm>
          <a:prstGeom prst="rect">
            <a:avLst/>
          </a:prstGeom>
          <a:noFill/>
        </p:spPr>
        <p:txBody>
          <a:bodyPr wrap="square" rtlCol="0">
            <a:spAutoFit/>
          </a:bodyPr>
          <a:lstStyle/>
          <a:p>
            <a:r>
              <a:rPr lang="en-US" sz="3200" b="1" dirty="0" smtClean="0"/>
              <a:t>Oliver </a:t>
            </a:r>
            <a:r>
              <a:rPr lang="en-US" sz="3200" b="1" dirty="0" err="1" smtClean="0"/>
              <a:t>Cowdery</a:t>
            </a:r>
            <a:endParaRPr lang="en-US" sz="3200" b="1" dirty="0" smtClean="0"/>
          </a:p>
          <a:p>
            <a:r>
              <a:rPr lang="en-US" sz="3200" dirty="0" smtClean="0"/>
              <a:t>(ca. 1840)</a:t>
            </a:r>
            <a:endParaRPr lang="en-US" sz="3200" dirty="0"/>
          </a:p>
        </p:txBody>
      </p:sp>
    </p:spTree>
    <p:extLst>
      <p:ext uri="{BB962C8B-B14F-4D97-AF65-F5344CB8AC3E}">
        <p14:creationId xmlns:p14="http://schemas.microsoft.com/office/powerpoint/2010/main" val="63936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ll-mammo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689" y="330798"/>
            <a:ext cx="3884773" cy="6229566"/>
          </a:xfrm>
          <a:prstGeom prst="rect">
            <a:avLst/>
          </a:prstGeom>
        </p:spPr>
      </p:pic>
      <p:sp>
        <p:nvSpPr>
          <p:cNvPr id="3" name="TextBox 2"/>
          <p:cNvSpPr txBox="1"/>
          <p:nvPr/>
        </p:nvSpPr>
        <p:spPr>
          <a:xfrm>
            <a:off x="238151" y="634954"/>
            <a:ext cx="3711184" cy="5355313"/>
          </a:xfrm>
          <a:prstGeom prst="rect">
            <a:avLst/>
          </a:prstGeom>
          <a:noFill/>
        </p:spPr>
        <p:txBody>
          <a:bodyPr wrap="square" rtlCol="0">
            <a:spAutoFit/>
          </a:bodyPr>
          <a:lstStyle/>
          <a:p>
            <a:r>
              <a:rPr lang="en-US" dirty="0" smtClean="0"/>
              <a:t>In 1855, Ball, along with a team of African American artists, embarked on a large panorama titled </a:t>
            </a:r>
            <a:r>
              <a:rPr lang="en-US" b="1" i="1" dirty="0" smtClean="0"/>
              <a:t>Mammoth Pictorial Tour of the United States Comprising Views of the African Slave Trade; of Northern and Southern Cities; of Cotton and Sugar Plantations; of the Mississippi, Ohio and Susquehanna Rivers, Niagara Falls &amp; C.</a:t>
            </a:r>
          </a:p>
          <a:p>
            <a:r>
              <a:rPr lang="en-US" dirty="0" smtClean="0"/>
              <a:t>The mural consisted of 2,400-square-yards of canvas. Ball wrote an accompanying pamphlet detailing "the horrors of slavery from capture in Africa through middle passage to bondage." The panorama, first exhibited in Cincinnati at the Ohio Mechanic's Institute, was also shown in Boston.</a:t>
            </a:r>
            <a:endParaRPr lang="en-US" dirty="0"/>
          </a:p>
        </p:txBody>
      </p:sp>
    </p:spTree>
    <p:extLst>
      <p:ext uri="{BB962C8B-B14F-4D97-AF65-F5344CB8AC3E}">
        <p14:creationId xmlns:p14="http://schemas.microsoft.com/office/powerpoint/2010/main" val="359713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50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James_Presley_Ball_(1825-1904)_from_Willis_1993_from_Mumford_1980.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29" r="19"/>
          <a:stretch/>
        </p:blipFill>
        <p:spPr>
          <a:xfrm>
            <a:off x="2331538" y="312068"/>
            <a:ext cx="4704710" cy="6308725"/>
          </a:xfrm>
        </p:spPr>
      </p:pic>
    </p:spTree>
    <p:extLst>
      <p:ext uri="{BB962C8B-B14F-4D97-AF65-F5344CB8AC3E}">
        <p14:creationId xmlns:p14="http://schemas.microsoft.com/office/powerpoint/2010/main" val="683465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51-52ad-6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744" y="198419"/>
            <a:ext cx="6863864" cy="6508279"/>
          </a:xfrm>
          <a:prstGeom prst="rect">
            <a:avLst/>
          </a:prstGeom>
        </p:spPr>
      </p:pic>
    </p:spTree>
    <p:extLst>
      <p:ext uri="{BB962C8B-B14F-4D97-AF65-F5344CB8AC3E}">
        <p14:creationId xmlns:p14="http://schemas.microsoft.com/office/powerpoint/2010/main" val="63936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lon-1000.jpg"/>
          <p:cNvPicPr>
            <a:picLocks noChangeAspect="1"/>
          </p:cNvPicPr>
          <p:nvPr/>
        </p:nvPicPr>
        <p:blipFill rotWithShape="1">
          <a:blip r:embed="rId2">
            <a:extLst>
              <a:ext uri="{28A0092B-C50C-407E-A947-70E740481C1C}">
                <a14:useLocalDpi xmlns:a14="http://schemas.microsoft.com/office/drawing/2010/main" val="0"/>
              </a:ext>
            </a:extLst>
          </a:blip>
          <a:srcRect l="2871" r="2395" b="6393"/>
          <a:stretch/>
        </p:blipFill>
        <p:spPr>
          <a:xfrm>
            <a:off x="1071679" y="238110"/>
            <a:ext cx="7026239" cy="5357423"/>
          </a:xfrm>
          <a:prstGeom prst="rect">
            <a:avLst/>
          </a:prstGeom>
        </p:spPr>
      </p:pic>
      <p:sp>
        <p:nvSpPr>
          <p:cNvPr id="4" name="TextBox 3"/>
          <p:cNvSpPr txBox="1"/>
          <p:nvPr/>
        </p:nvSpPr>
        <p:spPr>
          <a:xfrm>
            <a:off x="496148" y="5674901"/>
            <a:ext cx="8136820" cy="830997"/>
          </a:xfrm>
          <a:prstGeom prst="rect">
            <a:avLst/>
          </a:prstGeom>
          <a:noFill/>
        </p:spPr>
        <p:txBody>
          <a:bodyPr wrap="square" rtlCol="0">
            <a:spAutoFit/>
          </a:bodyPr>
          <a:lstStyle/>
          <a:p>
            <a:r>
              <a:rPr lang="en-US" sz="2400" dirty="0" smtClean="0"/>
              <a:t>This drawing of James Presley Ball's “Great </a:t>
            </a:r>
            <a:r>
              <a:rPr lang="en-US" sz="2400" dirty="0" err="1" smtClean="0"/>
              <a:t>Daguerrean</a:t>
            </a:r>
            <a:r>
              <a:rPr lang="en-US" sz="2400" dirty="0" smtClean="0"/>
              <a:t> Gallery of the West,” at 28 W. Fourth St. Cincinnati, OH.  1854</a:t>
            </a:r>
            <a:endParaRPr lang="en-US" sz="2400" dirty="0"/>
          </a:p>
        </p:txBody>
      </p:sp>
    </p:spTree>
    <p:extLst>
      <p:ext uri="{BB962C8B-B14F-4D97-AF65-F5344CB8AC3E}">
        <p14:creationId xmlns:p14="http://schemas.microsoft.com/office/powerpoint/2010/main" val="63936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148" y="912746"/>
            <a:ext cx="3234883" cy="954107"/>
          </a:xfrm>
          <a:prstGeom prst="rect">
            <a:avLst/>
          </a:prstGeom>
          <a:noFill/>
        </p:spPr>
        <p:txBody>
          <a:bodyPr wrap="square" rtlCol="0">
            <a:spAutoFit/>
          </a:bodyPr>
          <a:lstStyle/>
          <a:p>
            <a:r>
              <a:rPr lang="en-US" sz="2800" b="1" dirty="0" smtClean="0"/>
              <a:t>Frederick Douglas</a:t>
            </a:r>
          </a:p>
          <a:p>
            <a:r>
              <a:rPr lang="en-US" sz="2800" dirty="0" smtClean="0"/>
              <a:t>(ca. 1867)</a:t>
            </a:r>
            <a:endParaRPr lang="en-US" sz="2800" dirty="0"/>
          </a:p>
        </p:txBody>
      </p:sp>
      <p:pic>
        <p:nvPicPr>
          <p:cNvPr id="8" name="Picture 7" descr="J P Ball059-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475" y="257951"/>
            <a:ext cx="4007760" cy="6381784"/>
          </a:xfrm>
          <a:prstGeom prst="rect">
            <a:avLst/>
          </a:prstGeom>
        </p:spPr>
      </p:pic>
    </p:spTree>
    <p:extLst>
      <p:ext uri="{BB962C8B-B14F-4D97-AF65-F5344CB8AC3E}">
        <p14:creationId xmlns:p14="http://schemas.microsoft.com/office/powerpoint/2010/main" val="408375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Lee_Mantle_U.S._Senator_from_Montana_(1895)_by_James_Presley_Ball_(Detail).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91" r="-700"/>
          <a:stretch/>
        </p:blipFill>
        <p:spPr>
          <a:xfrm>
            <a:off x="369033" y="793564"/>
            <a:ext cx="5366433" cy="5298022"/>
          </a:xfrm>
        </p:spPr>
      </p:pic>
      <p:sp>
        <p:nvSpPr>
          <p:cNvPr id="4" name="TextBox 3"/>
          <p:cNvSpPr txBox="1"/>
          <p:nvPr/>
        </p:nvSpPr>
        <p:spPr>
          <a:xfrm>
            <a:off x="5874386" y="1091327"/>
            <a:ext cx="3150537" cy="954107"/>
          </a:xfrm>
          <a:prstGeom prst="rect">
            <a:avLst/>
          </a:prstGeom>
          <a:noFill/>
        </p:spPr>
        <p:txBody>
          <a:bodyPr wrap="square" rtlCol="0">
            <a:spAutoFit/>
          </a:bodyPr>
          <a:lstStyle/>
          <a:p>
            <a:r>
              <a:rPr lang="en-US" sz="2800" b="1" dirty="0" smtClean="0"/>
              <a:t>US Sen. Lee Mantle</a:t>
            </a:r>
          </a:p>
          <a:p>
            <a:r>
              <a:rPr lang="en-US" sz="2800" dirty="0" smtClean="0"/>
              <a:t>(ca. 1895)</a:t>
            </a:r>
            <a:endParaRPr lang="en-US" sz="2800" dirty="0"/>
          </a:p>
        </p:txBody>
      </p:sp>
    </p:spTree>
    <p:extLst>
      <p:ext uri="{BB962C8B-B14F-4D97-AF65-F5344CB8AC3E}">
        <p14:creationId xmlns:p14="http://schemas.microsoft.com/office/powerpoint/2010/main" val="68346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tie J P Ball005-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88" y="174886"/>
            <a:ext cx="4001054" cy="6484690"/>
          </a:xfrm>
          <a:prstGeom prst="rect">
            <a:avLst/>
          </a:prstGeom>
        </p:spPr>
      </p:pic>
      <p:sp>
        <p:nvSpPr>
          <p:cNvPr id="4" name="TextBox 3"/>
          <p:cNvSpPr txBox="1"/>
          <p:nvPr/>
        </p:nvSpPr>
        <p:spPr>
          <a:xfrm>
            <a:off x="5120243" y="674639"/>
            <a:ext cx="3274574" cy="954107"/>
          </a:xfrm>
          <a:prstGeom prst="rect">
            <a:avLst/>
          </a:prstGeom>
          <a:noFill/>
        </p:spPr>
        <p:txBody>
          <a:bodyPr wrap="square" rtlCol="0">
            <a:spAutoFit/>
          </a:bodyPr>
          <a:lstStyle/>
          <a:p>
            <a:r>
              <a:rPr lang="de-DE" sz="2800" b="1" dirty="0" smtClean="0"/>
              <a:t>Miss Mattie Allen</a:t>
            </a:r>
          </a:p>
          <a:p>
            <a:r>
              <a:rPr lang="de-DE" sz="2800" dirty="0" smtClean="0"/>
              <a:t>(ca. 1874-1877)</a:t>
            </a:r>
            <a:endParaRPr lang="en-US" sz="2800" dirty="0"/>
          </a:p>
        </p:txBody>
      </p:sp>
    </p:spTree>
    <p:extLst>
      <p:ext uri="{BB962C8B-B14F-4D97-AF65-F5344CB8AC3E}">
        <p14:creationId xmlns:p14="http://schemas.microsoft.com/office/powerpoint/2010/main" val="63936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 P Ball023-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199" y="238112"/>
            <a:ext cx="3963088" cy="6381784"/>
          </a:xfrm>
          <a:prstGeom prst="rect">
            <a:avLst/>
          </a:prstGeom>
        </p:spPr>
      </p:pic>
      <p:sp>
        <p:nvSpPr>
          <p:cNvPr id="6" name="TextBox 5"/>
          <p:cNvSpPr txBox="1"/>
          <p:nvPr/>
        </p:nvSpPr>
        <p:spPr>
          <a:xfrm>
            <a:off x="357227" y="634953"/>
            <a:ext cx="3909643" cy="954107"/>
          </a:xfrm>
          <a:prstGeom prst="rect">
            <a:avLst/>
          </a:prstGeom>
          <a:noFill/>
        </p:spPr>
        <p:txBody>
          <a:bodyPr wrap="square" rtlCol="0">
            <a:spAutoFit/>
          </a:bodyPr>
          <a:lstStyle/>
          <a:p>
            <a:r>
              <a:rPr lang="en-US" sz="2800" b="1" dirty="0" smtClean="0"/>
              <a:t>Alfred </a:t>
            </a:r>
            <a:r>
              <a:rPr lang="en-US" sz="2800" b="1" dirty="0" err="1" smtClean="0"/>
              <a:t>Berton</a:t>
            </a:r>
            <a:r>
              <a:rPr lang="en-US" sz="2800" b="1" dirty="0" smtClean="0"/>
              <a:t> </a:t>
            </a:r>
            <a:r>
              <a:rPr lang="en-US" sz="2800" b="1" dirty="0" err="1" smtClean="0"/>
              <a:t>Meader</a:t>
            </a:r>
            <a:endParaRPr lang="en-US" sz="2800" b="1" dirty="0" smtClean="0"/>
          </a:p>
          <a:p>
            <a:r>
              <a:rPr lang="en-US" sz="2800" dirty="0" smtClean="0"/>
              <a:t>(ca. 1864)</a:t>
            </a:r>
            <a:endParaRPr lang="en-US" sz="2800" dirty="0"/>
          </a:p>
        </p:txBody>
      </p:sp>
    </p:spTree>
    <p:extLst>
      <p:ext uri="{BB962C8B-B14F-4D97-AF65-F5344CB8AC3E}">
        <p14:creationId xmlns:p14="http://schemas.microsoft.com/office/powerpoint/2010/main" val="68346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EXHIBITION-1-BLOG.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04" t="4220" r="187" b="16565"/>
          <a:stretch/>
        </p:blipFill>
        <p:spPr>
          <a:xfrm>
            <a:off x="347303" y="317477"/>
            <a:ext cx="5427855" cy="6216702"/>
          </a:xfrm>
        </p:spPr>
      </p:pic>
      <p:sp>
        <p:nvSpPr>
          <p:cNvPr id="5" name="TextBox 4"/>
          <p:cNvSpPr txBox="1"/>
          <p:nvPr/>
        </p:nvSpPr>
        <p:spPr>
          <a:xfrm>
            <a:off x="6053003" y="615112"/>
            <a:ext cx="3155498" cy="1384995"/>
          </a:xfrm>
          <a:prstGeom prst="rect">
            <a:avLst/>
          </a:prstGeom>
          <a:noFill/>
        </p:spPr>
        <p:txBody>
          <a:bodyPr wrap="square" rtlCol="0">
            <a:spAutoFit/>
          </a:bodyPr>
          <a:lstStyle/>
          <a:p>
            <a:r>
              <a:rPr lang="en-US" sz="2800" b="1" dirty="0" smtClean="0"/>
              <a:t>Portrait of a Mulatto Woman </a:t>
            </a:r>
          </a:p>
          <a:p>
            <a:r>
              <a:rPr lang="en-US" sz="2800" dirty="0" smtClean="0"/>
              <a:t>(ca. 1850) </a:t>
            </a:r>
            <a:endParaRPr lang="en-US" sz="2800" dirty="0"/>
          </a:p>
        </p:txBody>
      </p:sp>
    </p:spTree>
    <p:extLst>
      <p:ext uri="{BB962C8B-B14F-4D97-AF65-F5344CB8AC3E}">
        <p14:creationId xmlns:p14="http://schemas.microsoft.com/office/powerpoint/2010/main" val="639361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1343</TotalTime>
  <Words>474</Words>
  <Application>Microsoft Macintosh PowerPoint</Application>
  <PresentationFormat>On-screen Show (4:3)</PresentationFormat>
  <Paragraphs>35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James Presley Ball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Presley Ball</dc:title>
  <dc:creator>machine2</dc:creator>
  <cp:lastModifiedBy>machine2</cp:lastModifiedBy>
  <cp:revision>34</cp:revision>
  <dcterms:created xsi:type="dcterms:W3CDTF">2016-07-12T02:00:08Z</dcterms:created>
  <dcterms:modified xsi:type="dcterms:W3CDTF">2016-07-13T00:23:57Z</dcterms:modified>
</cp:coreProperties>
</file>