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8" r:id="rId8"/>
    <p:sldId id="261" r:id="rId9"/>
    <p:sldId id="262" r:id="rId10"/>
    <p:sldId id="263"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34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51391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260994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250395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ABDC7-E5B7-40E5-8C32-190BB526F558}"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98565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ABDC7-E5B7-40E5-8C32-190BB526F558}"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93844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ABDC7-E5B7-40E5-8C32-190BB526F558}"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22264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AABDC7-E5B7-40E5-8C32-190BB526F558}"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162241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ABDC7-E5B7-40E5-8C32-190BB526F558}"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308427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ABDC7-E5B7-40E5-8C32-190BB526F558}"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190383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ABDC7-E5B7-40E5-8C32-190BB526F558}"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423147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ABDC7-E5B7-40E5-8C32-190BB526F558}"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6D6-1085-4E52-922C-7D93617F9E95}" type="slidenum">
              <a:rPr lang="en-US" smtClean="0"/>
              <a:t>‹#›</a:t>
            </a:fld>
            <a:endParaRPr lang="en-US"/>
          </a:p>
        </p:txBody>
      </p:sp>
    </p:spTree>
    <p:extLst>
      <p:ext uri="{BB962C8B-B14F-4D97-AF65-F5344CB8AC3E}">
        <p14:creationId xmlns:p14="http://schemas.microsoft.com/office/powerpoint/2010/main" val="165809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ABDC7-E5B7-40E5-8C32-190BB526F558}" type="datetimeFigureOut">
              <a:rPr lang="en-US" smtClean="0"/>
              <a:t>8/25/2016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16D6-1085-4E52-922C-7D93617F9E95}" type="slidenum">
              <a:rPr lang="en-US" smtClean="0"/>
              <a:t>‹#›</a:t>
            </a:fld>
            <a:endParaRPr lang="en-US"/>
          </a:p>
        </p:txBody>
      </p:sp>
    </p:spTree>
    <p:extLst>
      <p:ext uri="{BB962C8B-B14F-4D97-AF65-F5344CB8AC3E}">
        <p14:creationId xmlns:p14="http://schemas.microsoft.com/office/powerpoint/2010/main" val="316246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r>
              <a:rPr lang="en-US" sz="8000" dirty="0" smtClean="0"/>
              <a:t>Ceramic Basics</a:t>
            </a:r>
            <a:endParaRPr lang="en-US" sz="8000" dirty="0"/>
          </a:p>
        </p:txBody>
      </p:sp>
    </p:spTree>
    <p:extLst>
      <p:ext uri="{BB962C8B-B14F-4D97-AF65-F5344CB8AC3E}">
        <p14:creationId xmlns:p14="http://schemas.microsoft.com/office/powerpoint/2010/main" val="137215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1"/>
            <a:ext cx="8229600" cy="1143000"/>
          </a:xfrm>
        </p:spPr>
        <p:txBody>
          <a:bodyPr/>
          <a:lstStyle/>
          <a:p>
            <a:r>
              <a:rPr lang="en-US" dirty="0" smtClean="0"/>
              <a:t>Cone Temps</a:t>
            </a:r>
            <a:endParaRPr lang="en-US" dirty="0"/>
          </a:p>
        </p:txBody>
      </p:sp>
      <p:sp>
        <p:nvSpPr>
          <p:cNvPr id="3" name="Content Placeholder 2"/>
          <p:cNvSpPr>
            <a:spLocks noGrp="1"/>
          </p:cNvSpPr>
          <p:nvPr>
            <p:ph idx="1"/>
          </p:nvPr>
        </p:nvSpPr>
        <p:spPr>
          <a:xfrm>
            <a:off x="457200" y="1143000"/>
            <a:ext cx="8229600" cy="4572000"/>
          </a:xfrm>
        </p:spPr>
        <p:txBody>
          <a:bodyPr>
            <a:normAutofit/>
          </a:bodyPr>
          <a:lstStyle/>
          <a:p>
            <a:pPr marL="0" indent="0">
              <a:buNone/>
            </a:pPr>
            <a:r>
              <a:rPr lang="en-US" sz="2800" dirty="0" smtClean="0">
                <a:solidFill>
                  <a:schemeClr val="bg1">
                    <a:lumMod val="65000"/>
                  </a:schemeClr>
                </a:solidFill>
              </a:rPr>
              <a:t>Clay wants to be fired to its top cone temp which will make it “vitrified” and therefore most dense and durable.  Glaze wants to be fired to its top cone temp so that the chemicals in the glaze react appropriately.</a:t>
            </a:r>
          </a:p>
          <a:p>
            <a:pPr marL="0" indent="0">
              <a:buNone/>
            </a:pPr>
            <a:r>
              <a:rPr lang="en-US" sz="2800" dirty="0" smtClean="0">
                <a:solidFill>
                  <a:schemeClr val="bg1">
                    <a:lumMod val="65000"/>
                  </a:schemeClr>
                </a:solidFill>
              </a:rPr>
              <a:t>Be </a:t>
            </a:r>
            <a:r>
              <a:rPr lang="en-US" sz="2800" dirty="0" smtClean="0">
                <a:solidFill>
                  <a:schemeClr val="bg1">
                    <a:lumMod val="65000"/>
                  </a:schemeClr>
                </a:solidFill>
              </a:rPr>
              <a:t>aware of the cone temp of your clay (in this course we are using a cone 10 porcelain casting slip).</a:t>
            </a:r>
          </a:p>
          <a:p>
            <a:pPr marL="0" indent="0">
              <a:buNone/>
            </a:pPr>
            <a:r>
              <a:rPr lang="en-US" sz="2800" dirty="0" smtClean="0">
                <a:solidFill>
                  <a:schemeClr val="bg1">
                    <a:lumMod val="65000"/>
                  </a:schemeClr>
                </a:solidFill>
              </a:rPr>
              <a:t>You can fire clay to a lower temp but NEVER a higher temp then it is designed for.</a:t>
            </a:r>
          </a:p>
          <a:p>
            <a:pPr marL="0" indent="0">
              <a:buNone/>
            </a:pPr>
            <a:r>
              <a:rPr lang="en-US" sz="2800" dirty="0" smtClean="0">
                <a:solidFill>
                  <a:schemeClr val="bg1">
                    <a:lumMod val="65000"/>
                  </a:schemeClr>
                </a:solidFill>
              </a:rPr>
              <a:t>Glazes need to be fired to </a:t>
            </a:r>
            <a:r>
              <a:rPr lang="en-US" sz="2800" dirty="0" smtClean="0">
                <a:solidFill>
                  <a:schemeClr val="bg1">
                    <a:lumMod val="65000"/>
                  </a:schemeClr>
                </a:solidFill>
              </a:rPr>
              <a:t>their </a:t>
            </a:r>
            <a:r>
              <a:rPr lang="en-US" sz="2800" dirty="0" smtClean="0">
                <a:solidFill>
                  <a:schemeClr val="bg1">
                    <a:lumMod val="65000"/>
                  </a:schemeClr>
                </a:solidFill>
              </a:rPr>
              <a:t>given cone temp.</a:t>
            </a:r>
          </a:p>
        </p:txBody>
      </p:sp>
    </p:spTree>
    <p:extLst>
      <p:ext uri="{BB962C8B-B14F-4D97-AF65-F5344CB8AC3E}">
        <p14:creationId xmlns:p14="http://schemas.microsoft.com/office/powerpoint/2010/main" val="159047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Our Course</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pPr marL="0" indent="0">
              <a:buNone/>
            </a:pPr>
            <a:r>
              <a:rPr lang="en-US" dirty="0" smtClean="0">
                <a:solidFill>
                  <a:schemeClr val="bg1">
                    <a:lumMod val="65000"/>
                  </a:schemeClr>
                </a:solidFill>
              </a:rPr>
              <a:t>Cone 10 Porcelain Slip:</a:t>
            </a:r>
          </a:p>
          <a:p>
            <a:pPr marL="0" indent="0">
              <a:buNone/>
            </a:pPr>
            <a:r>
              <a:rPr lang="en-US" dirty="0" smtClean="0">
                <a:solidFill>
                  <a:schemeClr val="bg1">
                    <a:lumMod val="65000"/>
                  </a:schemeClr>
                </a:solidFill>
              </a:rPr>
              <a:t>-bisque fire to cone 04-05</a:t>
            </a:r>
          </a:p>
          <a:p>
            <a:pPr marL="0" indent="0">
              <a:buNone/>
            </a:pPr>
            <a:r>
              <a:rPr lang="en-US" dirty="0" smtClean="0">
                <a:solidFill>
                  <a:schemeClr val="bg1">
                    <a:lumMod val="65000"/>
                  </a:schemeClr>
                </a:solidFill>
              </a:rPr>
              <a:t>-can use any glaze</a:t>
            </a:r>
          </a:p>
          <a:p>
            <a:pPr marL="0" indent="0">
              <a:buNone/>
            </a:pPr>
            <a:r>
              <a:rPr lang="en-US" dirty="0" smtClean="0">
                <a:solidFill>
                  <a:schemeClr val="bg1">
                    <a:lumMod val="65000"/>
                  </a:schemeClr>
                </a:solidFill>
              </a:rPr>
              <a:t>-</a:t>
            </a:r>
            <a:r>
              <a:rPr lang="en-US" b="1" dirty="0" smtClean="0">
                <a:solidFill>
                  <a:schemeClr val="bg1">
                    <a:lumMod val="65000"/>
                  </a:schemeClr>
                </a:solidFill>
              </a:rPr>
              <a:t>PAY ATTENTION TO THE CONE TEMP OF GLAZE USED!</a:t>
            </a:r>
          </a:p>
          <a:p>
            <a:pPr marL="0" indent="0">
              <a:buNone/>
            </a:pPr>
            <a:r>
              <a:rPr lang="en-US" dirty="0" smtClean="0">
                <a:solidFill>
                  <a:schemeClr val="bg1">
                    <a:lumMod val="65000"/>
                  </a:schemeClr>
                </a:solidFill>
              </a:rPr>
              <a:t>-Glaze fire to the correct cone temp for that glaze</a:t>
            </a:r>
          </a:p>
          <a:p>
            <a:pPr marL="0" indent="0">
              <a:buNone/>
            </a:pPr>
            <a:r>
              <a:rPr lang="en-US" dirty="0" smtClean="0">
                <a:solidFill>
                  <a:schemeClr val="bg1">
                    <a:lumMod val="65000"/>
                  </a:schemeClr>
                </a:solidFill>
              </a:rPr>
              <a:t>-</a:t>
            </a:r>
            <a:r>
              <a:rPr lang="en-US" b="1" dirty="0" smtClean="0">
                <a:solidFill>
                  <a:schemeClr val="bg1">
                    <a:lumMod val="65000"/>
                  </a:schemeClr>
                </a:solidFill>
              </a:rPr>
              <a:t>DO NOT GLAZE BOTTOM</a:t>
            </a:r>
          </a:p>
          <a:p>
            <a:pPr marL="0" indent="0">
              <a:buNone/>
            </a:pPr>
            <a:r>
              <a:rPr lang="en-US" dirty="0" smtClean="0">
                <a:solidFill>
                  <a:schemeClr val="bg1">
                    <a:lumMod val="65000"/>
                  </a:schemeClr>
                </a:solidFill>
              </a:rPr>
              <a:t>-Ware that is ready for firing has to be put on correct rack.  </a:t>
            </a:r>
            <a:r>
              <a:rPr lang="en-US" b="1" dirty="0" smtClean="0">
                <a:solidFill>
                  <a:schemeClr val="bg1">
                    <a:lumMod val="65000"/>
                  </a:schemeClr>
                </a:solidFill>
              </a:rPr>
              <a:t>DOUBLE CHECK TO AVOID DISASTER!</a:t>
            </a:r>
          </a:p>
          <a:p>
            <a:pPr marL="0" indent="0">
              <a:buNone/>
            </a:pPr>
            <a:r>
              <a:rPr lang="en-US" dirty="0" smtClean="0">
                <a:solidFill>
                  <a:schemeClr val="bg1">
                    <a:lumMod val="65000"/>
                  </a:schemeClr>
                </a:solidFill>
              </a:rPr>
              <a:t> </a:t>
            </a:r>
            <a:endParaRPr lang="en-US" dirty="0">
              <a:solidFill>
                <a:schemeClr val="bg1">
                  <a:lumMod val="65000"/>
                </a:schemeClr>
              </a:solidFill>
            </a:endParaRPr>
          </a:p>
        </p:txBody>
      </p:sp>
    </p:spTree>
    <p:extLst>
      <p:ext uri="{BB962C8B-B14F-4D97-AF65-F5344CB8AC3E}">
        <p14:creationId xmlns:p14="http://schemas.microsoft.com/office/powerpoint/2010/main" val="73476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569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0782"/>
            <a:ext cx="7772400" cy="1470025"/>
          </a:xfrm>
        </p:spPr>
        <p:txBody>
          <a:bodyPr/>
          <a:lstStyle/>
          <a:p>
            <a:r>
              <a:rPr lang="en-US" dirty="0" smtClean="0"/>
              <a:t>What is Clay?</a:t>
            </a:r>
            <a:endParaRPr lang="en-US" dirty="0"/>
          </a:p>
        </p:txBody>
      </p:sp>
      <p:sp>
        <p:nvSpPr>
          <p:cNvPr id="3" name="Subtitle 2"/>
          <p:cNvSpPr>
            <a:spLocks noGrp="1"/>
          </p:cNvSpPr>
          <p:nvPr>
            <p:ph type="subTitle" idx="1"/>
          </p:nvPr>
        </p:nvSpPr>
        <p:spPr>
          <a:xfrm>
            <a:off x="457200" y="1295400"/>
            <a:ext cx="6400800" cy="2362200"/>
          </a:xfrm>
        </p:spPr>
        <p:txBody>
          <a:bodyPr>
            <a:noAutofit/>
          </a:bodyPr>
          <a:lstStyle/>
          <a:p>
            <a:pPr algn="l"/>
            <a:r>
              <a:rPr lang="en-US" dirty="0" smtClean="0"/>
              <a:t>Clay </a:t>
            </a:r>
            <a:r>
              <a:rPr lang="en-US" dirty="0" smtClean="0"/>
              <a:t>is a fine-grained natural rock </a:t>
            </a:r>
            <a:r>
              <a:rPr lang="en-US" dirty="0" smtClean="0"/>
              <a:t>or soil </a:t>
            </a:r>
            <a:r>
              <a:rPr lang="en-US" dirty="0" smtClean="0"/>
              <a:t>material that combines one </a:t>
            </a:r>
            <a:r>
              <a:rPr lang="en-US" dirty="0" smtClean="0"/>
              <a:t>or more </a:t>
            </a:r>
            <a:r>
              <a:rPr lang="en-US" dirty="0"/>
              <a:t>clay </a:t>
            </a:r>
            <a:r>
              <a:rPr lang="en-US" dirty="0" smtClean="0"/>
              <a:t>minerals with traces </a:t>
            </a:r>
            <a:r>
              <a:rPr lang="en-US" dirty="0" smtClean="0"/>
              <a:t>of metal </a:t>
            </a:r>
            <a:r>
              <a:rPr lang="en-US" dirty="0" smtClean="0"/>
              <a:t>oxides and organic matter.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505200"/>
            <a:ext cx="3810000" cy="2960915"/>
          </a:xfrm>
          <a:prstGeom prst="rect">
            <a:avLst/>
          </a:prstGeom>
        </p:spPr>
      </p:pic>
    </p:spTree>
    <p:extLst>
      <p:ext uri="{BB962C8B-B14F-4D97-AF65-F5344CB8AC3E}">
        <p14:creationId xmlns:p14="http://schemas.microsoft.com/office/powerpoint/2010/main" val="307192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8229600" cy="1143000"/>
          </a:xfrm>
        </p:spPr>
        <p:txBody>
          <a:bodyPr/>
          <a:lstStyle/>
          <a:p>
            <a:r>
              <a:rPr lang="en-US" dirty="0" smtClean="0"/>
              <a:t>How is it Made?</a:t>
            </a:r>
            <a:endParaRPr lang="en-US" dirty="0"/>
          </a:p>
        </p:txBody>
      </p:sp>
      <p:sp>
        <p:nvSpPr>
          <p:cNvPr id="3" name="Content Placeholder 2"/>
          <p:cNvSpPr>
            <a:spLocks noGrp="1"/>
          </p:cNvSpPr>
          <p:nvPr>
            <p:ph idx="1"/>
          </p:nvPr>
        </p:nvSpPr>
        <p:spPr>
          <a:xfrm>
            <a:off x="1066800" y="1371600"/>
            <a:ext cx="7467600" cy="2514600"/>
          </a:xfrm>
        </p:spPr>
        <p:txBody>
          <a:bodyPr/>
          <a:lstStyle/>
          <a:p>
            <a:pPr marL="0" indent="0">
              <a:buNone/>
            </a:pPr>
            <a:r>
              <a:rPr lang="en-US" dirty="0" smtClean="0">
                <a:solidFill>
                  <a:schemeClr val="bg1">
                    <a:lumMod val="65000"/>
                  </a:schemeClr>
                </a:solidFill>
              </a:rPr>
              <a:t>Clay is made through natural processes of erosion and weathering of rocks.  Different clays come from the erosion of different types of rocks. </a:t>
            </a:r>
            <a:endParaRPr lang="en-US" dirty="0">
              <a:solidFill>
                <a:schemeClr val="bg1">
                  <a:lumMod val="65000"/>
                </a:schemeClr>
              </a:solidFill>
            </a:endParaRPr>
          </a:p>
        </p:txBody>
      </p:sp>
      <p:pic>
        <p:nvPicPr>
          <p:cNvPr id="1026" name="Picture 2" descr="C:\Users\mgreco\Downloads\Channel-StellartonFm-CoalburnP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276600"/>
            <a:ext cx="376128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6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229600" cy="1143000"/>
          </a:xfrm>
        </p:spPr>
        <p:txBody>
          <a:bodyPr/>
          <a:lstStyle/>
          <a:p>
            <a:r>
              <a:rPr lang="en-US" dirty="0" smtClean="0"/>
              <a:t>Why is Clay Unique?</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400" dirty="0" smtClean="0">
                <a:solidFill>
                  <a:schemeClr val="bg1">
                    <a:lumMod val="65000"/>
                  </a:schemeClr>
                </a:solidFill>
              </a:rPr>
              <a:t>Unlike mud or sand clay is unique in its physical properties.  Clay is malleable (which means you can squish and squeeze it into a shape and it will retain that shape) because of it’s ability to retain water.  In ceramics we call this property of clay “plastic.”  </a:t>
            </a:r>
            <a:endParaRPr lang="en-US" sz="2400" dirty="0" smtClean="0">
              <a:solidFill>
                <a:schemeClr val="bg1">
                  <a:lumMod val="65000"/>
                </a:schemeClr>
              </a:solidFill>
            </a:endParaRPr>
          </a:p>
          <a:p>
            <a:pPr marL="0" indent="0">
              <a:buNone/>
            </a:pPr>
            <a:endParaRPr lang="en-US" sz="2400" dirty="0">
              <a:solidFill>
                <a:schemeClr val="bg1">
                  <a:lumMod val="65000"/>
                </a:schemeClr>
              </a:solidFill>
            </a:endParaRPr>
          </a:p>
          <a:p>
            <a:pPr marL="0" indent="0">
              <a:buNone/>
            </a:pPr>
            <a:r>
              <a:rPr lang="en-US" sz="2400" dirty="0" smtClean="0">
                <a:solidFill>
                  <a:schemeClr val="bg1">
                    <a:lumMod val="65000"/>
                  </a:schemeClr>
                </a:solidFill>
              </a:rPr>
              <a:t>When </a:t>
            </a:r>
            <a:r>
              <a:rPr lang="en-US" sz="2400" dirty="0" smtClean="0">
                <a:solidFill>
                  <a:schemeClr val="bg1">
                    <a:lumMod val="65000"/>
                  </a:schemeClr>
                </a:solidFill>
              </a:rPr>
              <a:t>clay is subjected to heat it undergoes a physical/chemical change that hardens the clay into “ceramic,” when clay has become hardened by heat we call it “fired.”  </a:t>
            </a:r>
            <a:endParaRPr lang="en-US" sz="2400" dirty="0" smtClean="0">
              <a:solidFill>
                <a:schemeClr val="bg1">
                  <a:lumMod val="65000"/>
                </a:schemeClr>
              </a:solidFill>
            </a:endParaRPr>
          </a:p>
          <a:p>
            <a:pPr marL="0" indent="0">
              <a:buNone/>
            </a:pPr>
            <a:endParaRPr lang="en-US" sz="2400" dirty="0">
              <a:solidFill>
                <a:schemeClr val="bg1">
                  <a:lumMod val="65000"/>
                </a:schemeClr>
              </a:solidFill>
            </a:endParaRPr>
          </a:p>
          <a:p>
            <a:pPr marL="0" indent="0">
              <a:buNone/>
            </a:pPr>
            <a:r>
              <a:rPr lang="en-US" sz="2400" dirty="0" smtClean="0">
                <a:solidFill>
                  <a:schemeClr val="bg1">
                    <a:lumMod val="65000"/>
                  </a:schemeClr>
                </a:solidFill>
              </a:rPr>
              <a:t>This </a:t>
            </a:r>
            <a:r>
              <a:rPr lang="en-US" sz="2400" dirty="0" smtClean="0">
                <a:solidFill>
                  <a:schemeClr val="bg1">
                    <a:lumMod val="65000"/>
                  </a:schemeClr>
                </a:solidFill>
              </a:rPr>
              <a:t>ability of clay to be plastic when wet and be hardened by fire is one of the unique aspects of clay. </a:t>
            </a:r>
            <a:endParaRPr lang="en-US" sz="2400" dirty="0">
              <a:solidFill>
                <a:schemeClr val="bg1">
                  <a:lumMod val="65000"/>
                </a:schemeClr>
              </a:solidFill>
            </a:endParaRPr>
          </a:p>
        </p:txBody>
      </p:sp>
    </p:spTree>
    <p:extLst>
      <p:ext uri="{BB962C8B-B14F-4D97-AF65-F5344CB8AC3E}">
        <p14:creationId xmlns:p14="http://schemas.microsoft.com/office/powerpoint/2010/main" val="142709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229600" cy="1143000"/>
          </a:xfrm>
        </p:spPr>
        <p:txBody>
          <a:bodyPr/>
          <a:lstStyle/>
          <a:p>
            <a:r>
              <a:rPr lang="en-US" dirty="0" smtClean="0"/>
              <a:t>Types of Clays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lumMod val="65000"/>
                  </a:schemeClr>
                </a:solidFill>
              </a:rPr>
              <a:t>There are many scientific categories for clay ( kaolinite, montmorillonite-</a:t>
            </a:r>
            <a:r>
              <a:rPr lang="en-US" dirty="0" err="1" smtClean="0">
                <a:solidFill>
                  <a:schemeClr val="bg1">
                    <a:lumMod val="65000"/>
                  </a:schemeClr>
                </a:solidFill>
              </a:rPr>
              <a:t>smectite</a:t>
            </a:r>
            <a:r>
              <a:rPr lang="en-US" dirty="0" smtClean="0">
                <a:solidFill>
                  <a:schemeClr val="bg1">
                    <a:lumMod val="65000"/>
                  </a:schemeClr>
                </a:solidFill>
              </a:rPr>
              <a:t>, </a:t>
            </a:r>
            <a:r>
              <a:rPr lang="en-US" dirty="0" err="1" smtClean="0">
                <a:solidFill>
                  <a:schemeClr val="bg1">
                    <a:lumMod val="65000"/>
                  </a:schemeClr>
                </a:solidFill>
              </a:rPr>
              <a:t>illite</a:t>
            </a:r>
            <a:r>
              <a:rPr lang="en-US" dirty="0" smtClean="0">
                <a:solidFill>
                  <a:schemeClr val="bg1">
                    <a:lumMod val="65000"/>
                  </a:schemeClr>
                </a:solidFill>
              </a:rPr>
              <a:t> ) but for our purposes there are fewer and more broad categories:</a:t>
            </a:r>
          </a:p>
          <a:p>
            <a:pPr marL="0" indent="0">
              <a:buNone/>
            </a:pPr>
            <a:r>
              <a:rPr lang="en-US" dirty="0" smtClean="0">
                <a:solidFill>
                  <a:schemeClr val="bg1">
                    <a:lumMod val="65000"/>
                  </a:schemeClr>
                </a:solidFill>
              </a:rPr>
              <a:t>-Earthenware</a:t>
            </a:r>
          </a:p>
          <a:p>
            <a:pPr marL="0" indent="0">
              <a:buNone/>
            </a:pPr>
            <a:r>
              <a:rPr lang="en-US" dirty="0" smtClean="0">
                <a:solidFill>
                  <a:schemeClr val="bg1">
                    <a:lumMod val="65000"/>
                  </a:schemeClr>
                </a:solidFill>
              </a:rPr>
              <a:t>-Stoneware</a:t>
            </a:r>
          </a:p>
          <a:p>
            <a:pPr marL="0" indent="0">
              <a:buNone/>
            </a:pPr>
            <a:r>
              <a:rPr lang="en-US" dirty="0" smtClean="0">
                <a:solidFill>
                  <a:schemeClr val="bg1">
                    <a:lumMod val="65000"/>
                  </a:schemeClr>
                </a:solidFill>
              </a:rPr>
              <a:t>-Porcelain </a:t>
            </a:r>
            <a:endParaRPr lang="en-US" dirty="0">
              <a:solidFill>
                <a:schemeClr val="bg1">
                  <a:lumMod val="65000"/>
                </a:schemeClr>
              </a:solidFill>
            </a:endParaRPr>
          </a:p>
        </p:txBody>
      </p:sp>
    </p:spTree>
    <p:extLst>
      <p:ext uri="{BB962C8B-B14F-4D97-AF65-F5344CB8AC3E}">
        <p14:creationId xmlns:p14="http://schemas.microsoft.com/office/powerpoint/2010/main" val="143160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29600" cy="1143000"/>
          </a:xfrm>
        </p:spPr>
        <p:txBody>
          <a:bodyPr/>
          <a:lstStyle/>
          <a:p>
            <a:r>
              <a:rPr lang="en-US" dirty="0" smtClean="0"/>
              <a:t>States of Clay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bg1">
                    <a:lumMod val="65000"/>
                  </a:schemeClr>
                </a:solidFill>
              </a:rPr>
              <a:t>Clay has a few different stages it goes through before it becomes a final finished piece of ceramics.  It is critical that the stages be followed in the correct order:</a:t>
            </a:r>
          </a:p>
          <a:p>
            <a:pPr marL="0" indent="0">
              <a:buNone/>
            </a:pPr>
            <a:r>
              <a:rPr lang="en-US" sz="2800" dirty="0" smtClean="0">
                <a:solidFill>
                  <a:schemeClr val="bg1">
                    <a:lumMod val="65000"/>
                  </a:schemeClr>
                </a:solidFill>
              </a:rPr>
              <a:t>-</a:t>
            </a:r>
            <a:r>
              <a:rPr lang="en-US" sz="2800" dirty="0" err="1" smtClean="0">
                <a:solidFill>
                  <a:schemeClr val="bg1">
                    <a:lumMod val="65000"/>
                  </a:schemeClr>
                </a:solidFill>
              </a:rPr>
              <a:t>Greenware</a:t>
            </a:r>
            <a:endParaRPr lang="en-US" sz="2800" dirty="0" smtClean="0">
              <a:solidFill>
                <a:schemeClr val="bg1">
                  <a:lumMod val="65000"/>
                </a:schemeClr>
              </a:solidFill>
            </a:endParaRPr>
          </a:p>
          <a:p>
            <a:pPr marL="0" indent="0">
              <a:buNone/>
            </a:pPr>
            <a:r>
              <a:rPr lang="en-US" sz="2800" dirty="0">
                <a:solidFill>
                  <a:schemeClr val="bg1">
                    <a:lumMod val="65000"/>
                  </a:schemeClr>
                </a:solidFill>
              </a:rPr>
              <a:t>	</a:t>
            </a:r>
            <a:r>
              <a:rPr lang="en-US" sz="2400" dirty="0" smtClean="0">
                <a:solidFill>
                  <a:schemeClr val="bg1">
                    <a:lumMod val="65000"/>
                  </a:schemeClr>
                </a:solidFill>
              </a:rPr>
              <a:t>-green (wet)</a:t>
            </a:r>
          </a:p>
          <a:p>
            <a:pPr marL="0" indent="0">
              <a:buNone/>
            </a:pPr>
            <a:r>
              <a:rPr lang="en-US" sz="2400" dirty="0" smtClean="0">
                <a:solidFill>
                  <a:schemeClr val="bg1">
                    <a:lumMod val="65000"/>
                  </a:schemeClr>
                </a:solidFill>
              </a:rPr>
              <a:t>	-</a:t>
            </a:r>
            <a:r>
              <a:rPr lang="en-US" sz="2400" dirty="0" err="1" smtClean="0">
                <a:solidFill>
                  <a:schemeClr val="bg1">
                    <a:lumMod val="65000"/>
                  </a:schemeClr>
                </a:solidFill>
              </a:rPr>
              <a:t>leatherhard</a:t>
            </a:r>
            <a:endParaRPr lang="en-US" sz="2400" dirty="0" smtClean="0">
              <a:solidFill>
                <a:schemeClr val="bg1">
                  <a:lumMod val="65000"/>
                </a:schemeClr>
              </a:solidFill>
            </a:endParaRPr>
          </a:p>
          <a:p>
            <a:pPr marL="0" indent="0">
              <a:buNone/>
            </a:pPr>
            <a:r>
              <a:rPr lang="en-US" sz="2400" dirty="0" smtClean="0">
                <a:solidFill>
                  <a:schemeClr val="bg1">
                    <a:lumMod val="65000"/>
                  </a:schemeClr>
                </a:solidFill>
              </a:rPr>
              <a:t>	-bone-dry</a:t>
            </a:r>
          </a:p>
          <a:p>
            <a:pPr marL="0" indent="0">
              <a:buNone/>
            </a:pPr>
            <a:r>
              <a:rPr lang="en-US" sz="2800" dirty="0" smtClean="0">
                <a:solidFill>
                  <a:schemeClr val="bg1">
                    <a:lumMod val="65000"/>
                  </a:schemeClr>
                </a:solidFill>
              </a:rPr>
              <a:t>-</a:t>
            </a:r>
            <a:r>
              <a:rPr lang="en-US" sz="2800" dirty="0" err="1">
                <a:solidFill>
                  <a:schemeClr val="bg1">
                    <a:lumMod val="65000"/>
                  </a:schemeClr>
                </a:solidFill>
              </a:rPr>
              <a:t>B</a:t>
            </a:r>
            <a:r>
              <a:rPr lang="en-US" sz="2800" dirty="0" err="1" smtClean="0">
                <a:solidFill>
                  <a:schemeClr val="bg1">
                    <a:lumMod val="65000"/>
                  </a:schemeClr>
                </a:solidFill>
              </a:rPr>
              <a:t>isqueware</a:t>
            </a:r>
            <a:r>
              <a:rPr lang="en-US" sz="2800" dirty="0" smtClean="0">
                <a:solidFill>
                  <a:schemeClr val="bg1">
                    <a:lumMod val="65000"/>
                  </a:schemeClr>
                </a:solidFill>
              </a:rPr>
              <a:t> (first firing)</a:t>
            </a:r>
          </a:p>
          <a:p>
            <a:pPr marL="0" indent="0">
              <a:buNone/>
            </a:pPr>
            <a:r>
              <a:rPr lang="en-US" sz="2800" dirty="0" smtClean="0">
                <a:solidFill>
                  <a:schemeClr val="bg1">
                    <a:lumMod val="65000"/>
                  </a:schemeClr>
                </a:solidFill>
              </a:rPr>
              <a:t>-</a:t>
            </a:r>
            <a:r>
              <a:rPr lang="en-US" sz="2800" dirty="0" err="1">
                <a:solidFill>
                  <a:schemeClr val="bg1">
                    <a:lumMod val="65000"/>
                  </a:schemeClr>
                </a:solidFill>
              </a:rPr>
              <a:t>G</a:t>
            </a:r>
            <a:r>
              <a:rPr lang="en-US" sz="2800" dirty="0" err="1" smtClean="0">
                <a:solidFill>
                  <a:schemeClr val="bg1">
                    <a:lumMod val="65000"/>
                  </a:schemeClr>
                </a:solidFill>
              </a:rPr>
              <a:t>lazeware</a:t>
            </a:r>
            <a:r>
              <a:rPr lang="en-US" sz="2800" dirty="0" smtClean="0">
                <a:solidFill>
                  <a:schemeClr val="bg1">
                    <a:lumMod val="65000"/>
                  </a:schemeClr>
                </a:solidFill>
              </a:rPr>
              <a:t> (second firing)  </a:t>
            </a:r>
            <a:endParaRPr lang="en-US" sz="2800" dirty="0">
              <a:solidFill>
                <a:schemeClr val="bg1">
                  <a:lumMod val="6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124200"/>
            <a:ext cx="3657600" cy="2743200"/>
          </a:xfrm>
          <a:prstGeom prst="rect">
            <a:avLst/>
          </a:prstGeom>
        </p:spPr>
      </p:pic>
    </p:spTree>
    <p:extLst>
      <p:ext uri="{BB962C8B-B14F-4D97-AF65-F5344CB8AC3E}">
        <p14:creationId xmlns:p14="http://schemas.microsoft.com/office/powerpoint/2010/main" val="336876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of Clay</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buNone/>
            </a:pPr>
            <a:r>
              <a:rPr lang="en-US" sz="2400" dirty="0" err="1" smtClean="0">
                <a:solidFill>
                  <a:schemeClr val="bg1">
                    <a:lumMod val="65000"/>
                  </a:schemeClr>
                </a:solidFill>
              </a:rPr>
              <a:t>Bisqueware</a:t>
            </a:r>
            <a:r>
              <a:rPr lang="en-US" sz="2400" dirty="0" smtClean="0">
                <a:solidFill>
                  <a:schemeClr val="bg1">
                    <a:lumMod val="65000"/>
                  </a:schemeClr>
                </a:solidFill>
              </a:rPr>
              <a:t>:</a:t>
            </a:r>
          </a:p>
          <a:p>
            <a:pPr marL="0" indent="0">
              <a:buNone/>
            </a:pPr>
            <a:r>
              <a:rPr lang="en-US" sz="2400" dirty="0" smtClean="0">
                <a:solidFill>
                  <a:schemeClr val="bg1">
                    <a:lumMod val="65000"/>
                  </a:schemeClr>
                </a:solidFill>
              </a:rPr>
              <a:t>-fired to a lower temp then final firing, less brittle then </a:t>
            </a:r>
            <a:r>
              <a:rPr lang="en-US" sz="2400" dirty="0" err="1" smtClean="0">
                <a:solidFill>
                  <a:schemeClr val="bg1">
                    <a:lumMod val="65000"/>
                  </a:schemeClr>
                </a:solidFill>
              </a:rPr>
              <a:t>greenware</a:t>
            </a:r>
            <a:r>
              <a:rPr lang="en-US" sz="2400" dirty="0" smtClean="0">
                <a:solidFill>
                  <a:schemeClr val="bg1">
                    <a:lumMod val="65000"/>
                  </a:schemeClr>
                </a:solidFill>
              </a:rPr>
              <a:t>, porous</a:t>
            </a:r>
          </a:p>
          <a:p>
            <a:pPr marL="0" indent="0">
              <a:buNone/>
            </a:pPr>
            <a:r>
              <a:rPr lang="en-US" sz="2400" dirty="0" err="1" smtClean="0">
                <a:solidFill>
                  <a:schemeClr val="bg1">
                    <a:lumMod val="65000"/>
                  </a:schemeClr>
                </a:solidFill>
              </a:rPr>
              <a:t>Glazeware</a:t>
            </a:r>
            <a:r>
              <a:rPr lang="en-US" sz="2400" dirty="0" smtClean="0">
                <a:solidFill>
                  <a:schemeClr val="bg1">
                    <a:lumMod val="65000"/>
                  </a:schemeClr>
                </a:solidFill>
              </a:rPr>
              <a:t>:</a:t>
            </a:r>
          </a:p>
          <a:p>
            <a:pPr marL="0" indent="0">
              <a:buNone/>
            </a:pPr>
            <a:r>
              <a:rPr lang="en-US" sz="2400" dirty="0" smtClean="0">
                <a:solidFill>
                  <a:schemeClr val="bg1">
                    <a:lumMod val="65000"/>
                  </a:schemeClr>
                </a:solidFill>
              </a:rPr>
              <a:t>-fired to top cone temp, vitrified, most dense, non porous, glassy colored coating.  Glaze colors come from chemical reactions not pigments.</a:t>
            </a:r>
          </a:p>
          <a:p>
            <a:pPr marL="0" indent="0">
              <a:buNone/>
            </a:pPr>
            <a:r>
              <a:rPr lang="en-US" sz="2400" dirty="0" smtClean="0">
                <a:solidFill>
                  <a:schemeClr val="bg1">
                    <a:lumMod val="65000"/>
                  </a:schemeClr>
                </a:solidFill>
              </a:rPr>
              <a:t>Green/Red – copper</a:t>
            </a:r>
          </a:p>
          <a:p>
            <a:pPr marL="0" indent="0">
              <a:buNone/>
            </a:pPr>
            <a:r>
              <a:rPr lang="en-US" sz="2400" dirty="0" smtClean="0">
                <a:solidFill>
                  <a:schemeClr val="bg1">
                    <a:lumMod val="65000"/>
                  </a:schemeClr>
                </a:solidFill>
              </a:rPr>
              <a:t>Blue – cobalt</a:t>
            </a:r>
          </a:p>
          <a:p>
            <a:pPr marL="0" indent="0">
              <a:buNone/>
            </a:pPr>
            <a:r>
              <a:rPr lang="en-US" sz="2400" dirty="0" smtClean="0">
                <a:solidFill>
                  <a:schemeClr val="bg1">
                    <a:lumMod val="65000"/>
                  </a:schemeClr>
                </a:solidFill>
              </a:rPr>
              <a:t>Yellow – rutile</a:t>
            </a:r>
          </a:p>
          <a:p>
            <a:pPr marL="0" indent="0">
              <a:buNone/>
            </a:pPr>
            <a:r>
              <a:rPr lang="en-US" sz="2400" dirty="0" smtClean="0">
                <a:solidFill>
                  <a:schemeClr val="bg1">
                    <a:lumMod val="65000"/>
                  </a:schemeClr>
                </a:solidFill>
              </a:rPr>
              <a:t>Red/Black – iron oxide</a:t>
            </a:r>
          </a:p>
          <a:p>
            <a:pPr marL="0" indent="0">
              <a:buNone/>
            </a:pPr>
            <a:r>
              <a:rPr lang="en-US" sz="2400" dirty="0" smtClean="0">
                <a:solidFill>
                  <a:schemeClr val="bg1">
                    <a:lumMod val="65000"/>
                  </a:schemeClr>
                </a:solidFill>
              </a:rPr>
              <a:t>Glaze can be applied by brushing, dipping, spraying  </a:t>
            </a:r>
          </a:p>
          <a:p>
            <a:pPr marL="0" indent="0">
              <a:buNone/>
            </a:pPr>
            <a:endParaRPr lang="en-US" sz="2400" dirty="0" smtClean="0">
              <a:solidFill>
                <a:schemeClr val="bg1">
                  <a:lumMod val="65000"/>
                </a:schemeClr>
              </a:solidFill>
            </a:endParaRPr>
          </a:p>
          <a:p>
            <a:pPr marL="0" indent="0">
              <a:buNone/>
            </a:pPr>
            <a:r>
              <a:rPr lang="en-US" sz="2400" b="1" dirty="0" smtClean="0">
                <a:solidFill>
                  <a:schemeClr val="bg1">
                    <a:lumMod val="65000"/>
                  </a:schemeClr>
                </a:solidFill>
              </a:rPr>
              <a:t>“When applying glaze you’re either </a:t>
            </a:r>
            <a:r>
              <a:rPr lang="en-US" sz="2400" b="1" dirty="0" err="1" smtClean="0">
                <a:solidFill>
                  <a:schemeClr val="bg1">
                    <a:lumMod val="65000"/>
                  </a:schemeClr>
                </a:solidFill>
              </a:rPr>
              <a:t>puttin</a:t>
            </a:r>
            <a:r>
              <a:rPr lang="en-US" sz="2400" b="1" dirty="0" smtClean="0">
                <a:solidFill>
                  <a:schemeClr val="bg1">
                    <a:lumMod val="65000"/>
                  </a:schemeClr>
                </a:solidFill>
              </a:rPr>
              <a:t>’ it on or takin’ it off”</a:t>
            </a:r>
            <a:endParaRPr lang="en-US" sz="2400" b="1" dirty="0">
              <a:solidFill>
                <a:schemeClr val="bg1">
                  <a:lumMod val="65000"/>
                </a:schemeClr>
              </a:solidFill>
            </a:endParaRPr>
          </a:p>
        </p:txBody>
      </p:sp>
    </p:spTree>
    <p:extLst>
      <p:ext uri="{BB962C8B-B14F-4D97-AF65-F5344CB8AC3E}">
        <p14:creationId xmlns:p14="http://schemas.microsoft.com/office/powerpoint/2010/main" val="12438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Cone Temps</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sz="2400" dirty="0" smtClean="0">
                <a:solidFill>
                  <a:schemeClr val="bg1">
                    <a:lumMod val="65000"/>
                  </a:schemeClr>
                </a:solidFill>
              </a:rPr>
              <a:t>In ceramic work it is critical that clay be fired to the correct temperature in a kiln.  Those temperatures are dependent on the clay body and/or the glaze.  Close attention needs to be paid to the clay bodies cone and the glaze cone.  Firing at the wrong temp (too high or too low) will cause the ceramic piece to fail.</a:t>
            </a:r>
          </a:p>
          <a:p>
            <a:pPr marL="0" indent="0">
              <a:buNone/>
            </a:pPr>
            <a:r>
              <a:rPr lang="en-US" sz="2400" dirty="0" smtClean="0">
                <a:solidFill>
                  <a:schemeClr val="bg1">
                    <a:lumMod val="65000"/>
                  </a:schemeClr>
                </a:solidFill>
              </a:rPr>
              <a:t>Cone temps are divided into 3 main categories:</a:t>
            </a:r>
          </a:p>
          <a:p>
            <a:pPr marL="0" indent="0">
              <a:buNone/>
            </a:pPr>
            <a:r>
              <a:rPr lang="en-US" sz="2400" dirty="0" smtClean="0">
                <a:solidFill>
                  <a:schemeClr val="bg1">
                    <a:lumMod val="65000"/>
                  </a:schemeClr>
                </a:solidFill>
              </a:rPr>
              <a:t>-Low fire (cone 04-05)</a:t>
            </a:r>
          </a:p>
          <a:p>
            <a:pPr marL="0" indent="0">
              <a:buNone/>
            </a:pPr>
            <a:r>
              <a:rPr lang="en-US" sz="2400" dirty="0" smtClean="0">
                <a:solidFill>
                  <a:schemeClr val="bg1">
                    <a:lumMod val="65000"/>
                  </a:schemeClr>
                </a:solidFill>
              </a:rPr>
              <a:t>-Mid range (cone 6)</a:t>
            </a:r>
          </a:p>
          <a:p>
            <a:pPr marL="0" indent="0">
              <a:buNone/>
            </a:pPr>
            <a:r>
              <a:rPr lang="en-US" sz="2400" dirty="0" smtClean="0">
                <a:solidFill>
                  <a:schemeClr val="bg1">
                    <a:lumMod val="65000"/>
                  </a:schemeClr>
                </a:solidFill>
              </a:rPr>
              <a:t>-High fire (cone 9-10)</a:t>
            </a:r>
            <a:endParaRPr lang="en-US" sz="2400" dirty="0">
              <a:solidFill>
                <a:schemeClr val="bg1">
                  <a:lumMod val="6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657600"/>
            <a:ext cx="5255172" cy="2381250"/>
          </a:xfrm>
          <a:prstGeom prst="rect">
            <a:avLst/>
          </a:prstGeom>
        </p:spPr>
      </p:pic>
    </p:spTree>
    <p:extLst>
      <p:ext uri="{BB962C8B-B14F-4D97-AF65-F5344CB8AC3E}">
        <p14:creationId xmlns:p14="http://schemas.microsoft.com/office/powerpoint/2010/main" val="125861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Cone Chart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00"/>
            <a:ext cx="8707905" cy="5632926"/>
          </a:xfrm>
        </p:spPr>
      </p:pic>
    </p:spTree>
    <p:extLst>
      <p:ext uri="{BB962C8B-B14F-4D97-AF65-F5344CB8AC3E}">
        <p14:creationId xmlns:p14="http://schemas.microsoft.com/office/powerpoint/2010/main" val="283761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602</Words>
  <Application>Microsoft Office PowerPoint</Application>
  <PresentationFormat>On-screen Show (4:3)</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Ceramic Basics</vt:lpstr>
      <vt:lpstr>What is Clay?</vt:lpstr>
      <vt:lpstr>How is it Made?</vt:lpstr>
      <vt:lpstr>Why is Clay Unique?</vt:lpstr>
      <vt:lpstr>Types of Clays</vt:lpstr>
      <vt:lpstr>States of Clay</vt:lpstr>
      <vt:lpstr>States of Clay</vt:lpstr>
      <vt:lpstr>Cone Temps</vt:lpstr>
      <vt:lpstr>Cone Chart</vt:lpstr>
      <vt:lpstr>Cone Temps</vt:lpstr>
      <vt:lpstr>Our Course</vt:lpstr>
      <vt:lpstr>PowerPoint Presentation</vt:lpstr>
    </vt:vector>
  </TitlesOfParts>
  <Company>Queens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 Basics</dc:title>
  <dc:creator>Matthew F Greco</dc:creator>
  <cp:lastModifiedBy>Matthew F Greco</cp:lastModifiedBy>
  <cp:revision>12</cp:revision>
  <dcterms:created xsi:type="dcterms:W3CDTF">2015-10-29T19:05:24Z</dcterms:created>
  <dcterms:modified xsi:type="dcterms:W3CDTF">2016-08-25T17:48:54Z</dcterms:modified>
</cp:coreProperties>
</file>