
<file path=[Content_Types].xml><?xml version="1.0" encoding="utf-8"?>
<Types xmlns="http://schemas.openxmlformats.org/package/2006/content-types">
  <Default Extension="gif" ContentType="video/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8" r:id="rId4"/>
    <p:sldId id="259" r:id="rId5"/>
    <p:sldId id="277" r:id="rId6"/>
    <p:sldId id="258" r:id="rId7"/>
    <p:sldId id="287" r:id="rId8"/>
    <p:sldId id="279" r:id="rId9"/>
    <p:sldId id="280" r:id="rId10"/>
    <p:sldId id="281" r:id="rId11"/>
    <p:sldId id="282" r:id="rId12"/>
    <p:sldId id="283" r:id="rId13"/>
    <p:sldId id="284" r:id="rId14"/>
    <p:sldId id="285" r:id="rId15"/>
    <p:sldId id="286" r:id="rId16"/>
    <p:sldId id="261" r:id="rId17"/>
    <p:sldId id="263" r:id="rId18"/>
    <p:sldId id="262" r:id="rId19"/>
    <p:sldId id="264" r:id="rId20"/>
    <p:sldId id="267" r:id="rId21"/>
    <p:sldId id="288" r:id="rId22"/>
    <p:sldId id="289" r:id="rId23"/>
    <p:sldId id="291" r:id="rId24"/>
    <p:sldId id="292" r:id="rId25"/>
    <p:sldId id="293" r:id="rId26"/>
    <p:sldId id="269" r:id="rId27"/>
    <p:sldId id="294" r:id="rId28"/>
    <p:sldId id="296" r:id="rId29"/>
    <p:sldId id="295" r:id="rId30"/>
    <p:sldId id="270" r:id="rId31"/>
    <p:sldId id="265" r:id="rId32"/>
    <p:sldId id="299" r:id="rId33"/>
    <p:sldId id="298" r:id="rId34"/>
    <p:sldId id="297" r:id="rId35"/>
    <p:sldId id="290" r:id="rId36"/>
    <p:sldId id="301" r:id="rId37"/>
    <p:sldId id="300"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10"/>
  </p:normalViewPr>
  <p:slideViewPr>
    <p:cSldViewPr>
      <p:cViewPr varScale="1">
        <p:scale>
          <a:sx n="86" d="100"/>
          <a:sy n="86" d="100"/>
        </p:scale>
        <p:origin x="1864"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F70361-2C8C-420D-95D1-AF81A14A369A}"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19034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F70361-2C8C-420D-95D1-AF81A14A369A}"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56384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F70361-2C8C-420D-95D1-AF81A14A369A}"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225729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F70361-2C8C-420D-95D1-AF81A14A369A}"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2309720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F70361-2C8C-420D-95D1-AF81A14A369A}" type="datetimeFigureOut">
              <a:rPr lang="en-US" smtClean="0"/>
              <a:t>9/10/21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259269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F70361-2C8C-420D-95D1-AF81A14A369A}" type="datetimeFigureOut">
              <a:rPr lang="en-US" smtClean="0"/>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272110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F70361-2C8C-420D-95D1-AF81A14A369A}" type="datetimeFigureOut">
              <a:rPr lang="en-US" smtClean="0"/>
              <a:t>9/10/21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165610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F70361-2C8C-420D-95D1-AF81A14A369A}" type="datetimeFigureOut">
              <a:rPr lang="en-US" smtClean="0"/>
              <a:t>9/10/21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39620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70361-2C8C-420D-95D1-AF81A14A369A}" type="datetimeFigureOut">
              <a:rPr lang="en-US" smtClean="0"/>
              <a:t>9/10/21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315449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F70361-2C8C-420D-95D1-AF81A14A369A}" type="datetimeFigureOut">
              <a:rPr lang="en-US" smtClean="0"/>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322362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F70361-2C8C-420D-95D1-AF81A14A369A}" type="datetimeFigureOut">
              <a:rPr lang="en-US" smtClean="0"/>
              <a:t>9/10/21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309100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70361-2C8C-420D-95D1-AF81A14A369A}" type="datetimeFigureOut">
              <a:rPr lang="en-US" smtClean="0"/>
              <a:t>9/10/21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15841-153F-4E91-892F-DBB23018E4D6}" type="slidenum">
              <a:rPr lang="en-US" smtClean="0"/>
              <a:t>‹#›</a:t>
            </a:fld>
            <a:endParaRPr lang="en-US"/>
          </a:p>
        </p:txBody>
      </p:sp>
    </p:spTree>
    <p:extLst>
      <p:ext uri="{BB962C8B-B14F-4D97-AF65-F5344CB8AC3E}">
        <p14:creationId xmlns:p14="http://schemas.microsoft.com/office/powerpoint/2010/main" val="3188052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838200"/>
            <a:ext cx="7696200" cy="3139321"/>
          </a:xfrm>
          <a:prstGeom prst="rect">
            <a:avLst/>
          </a:prstGeom>
          <a:noFill/>
        </p:spPr>
        <p:txBody>
          <a:bodyPr wrap="square" rtlCol="0">
            <a:spAutoFit/>
          </a:bodyPr>
          <a:lstStyle/>
          <a:p>
            <a:r>
              <a:rPr lang="en-US" sz="6600" dirty="0">
                <a:solidFill>
                  <a:schemeClr val="accent2">
                    <a:lumMod val="75000"/>
                  </a:schemeClr>
                </a:solidFill>
                <a:latin typeface="Adobe Gothic Std B" pitchFamily="34" charset="-128"/>
                <a:ea typeface="Adobe Gothic Std B" pitchFamily="34" charset="-128"/>
              </a:rPr>
              <a:t>What in the</a:t>
            </a:r>
          </a:p>
          <a:p>
            <a:r>
              <a:rPr lang="en-US" sz="6600" dirty="0" err="1">
                <a:solidFill>
                  <a:schemeClr val="accent2">
                    <a:lumMod val="75000"/>
                  </a:schemeClr>
                </a:solidFill>
                <a:latin typeface="Adobe Gothic Std B" pitchFamily="34" charset="-128"/>
                <a:ea typeface="Adobe Gothic Std B" pitchFamily="34" charset="-128"/>
              </a:rPr>
              <a:t>Rocinante</a:t>
            </a:r>
            <a:endParaRPr lang="en-US" sz="6600" dirty="0">
              <a:solidFill>
                <a:schemeClr val="accent2">
                  <a:lumMod val="75000"/>
                </a:schemeClr>
              </a:solidFill>
              <a:latin typeface="Adobe Gothic Std B" pitchFamily="34" charset="-128"/>
              <a:ea typeface="Adobe Gothic Std B" pitchFamily="34" charset="-128"/>
            </a:endParaRPr>
          </a:p>
          <a:p>
            <a:r>
              <a:rPr lang="en-US" sz="6600" dirty="0">
                <a:solidFill>
                  <a:schemeClr val="accent2">
                    <a:lumMod val="75000"/>
                  </a:schemeClr>
                </a:solidFill>
                <a:latin typeface="Adobe Gothic Std B" pitchFamily="34" charset="-128"/>
                <a:ea typeface="Adobe Gothic Std B" pitchFamily="34" charset="-128"/>
              </a:rPr>
              <a:t>Is 3D Printing?</a:t>
            </a:r>
          </a:p>
        </p:txBody>
      </p:sp>
    </p:spTree>
    <p:extLst>
      <p:ext uri="{BB962C8B-B14F-4D97-AF65-F5344CB8AC3E}">
        <p14:creationId xmlns:p14="http://schemas.microsoft.com/office/powerpoint/2010/main" val="24173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8141" y="294382"/>
            <a:ext cx="7696200" cy="1077218"/>
          </a:xfrm>
          <a:prstGeom prst="rect">
            <a:avLst/>
          </a:prstGeom>
          <a:noFill/>
        </p:spPr>
        <p:txBody>
          <a:bodyPr wrap="square" rtlCol="0">
            <a:spAutoFit/>
          </a:bodyPr>
          <a:lstStyle/>
          <a:p>
            <a:r>
              <a:rPr lang="en-US" sz="3200" dirty="0">
                <a:solidFill>
                  <a:schemeClr val="accent2">
                    <a:lumMod val="75000"/>
                  </a:schemeClr>
                </a:solidFill>
                <a:latin typeface="Adobe Gothic Std B" pitchFamily="34" charset="-128"/>
                <a:ea typeface="Adobe Gothic Std B" pitchFamily="34" charset="-128"/>
              </a:rPr>
              <a:t>Where did this come from?  When was it invented?</a:t>
            </a:r>
          </a:p>
        </p:txBody>
      </p:sp>
      <p:sp>
        <p:nvSpPr>
          <p:cNvPr id="5" name="TextBox 4"/>
          <p:cNvSpPr txBox="1"/>
          <p:nvPr/>
        </p:nvSpPr>
        <p:spPr>
          <a:xfrm>
            <a:off x="529442" y="1546293"/>
            <a:ext cx="3810000" cy="1754327"/>
          </a:xfrm>
          <a:prstGeom prst="rect">
            <a:avLst/>
          </a:prstGeom>
          <a:noFill/>
        </p:spPr>
        <p:txBody>
          <a:bodyPr wrap="square" rtlCol="0">
            <a:spAutoFit/>
          </a:bodyPr>
          <a:lstStyle/>
          <a:p>
            <a:r>
              <a:rPr lang="en-US" dirty="0"/>
              <a:t>The “idea” of 3D printing has existed for centuries, millennia maybe.  If you look at how ancient Greeks built columns or look at </a:t>
            </a:r>
            <a:r>
              <a:rPr lang="fr-FR" dirty="0"/>
              <a:t>François </a:t>
            </a:r>
            <a:r>
              <a:rPr lang="fr-FR" dirty="0" err="1"/>
              <a:t>Willème</a:t>
            </a:r>
            <a:r>
              <a:rPr lang="fr-FR" dirty="0"/>
              <a:t> </a:t>
            </a:r>
            <a:r>
              <a:rPr lang="en-US" dirty="0"/>
              <a:t>1806s work on “</a:t>
            </a:r>
            <a:r>
              <a:rPr lang="en-US" dirty="0" err="1"/>
              <a:t>Photosculpture</a:t>
            </a:r>
            <a:r>
              <a:rPr lang="en-US" dirty="0"/>
              <a:t>” you can see the beginnings of the idea. </a:t>
            </a:r>
          </a:p>
        </p:txBody>
      </p:sp>
      <p:pic>
        <p:nvPicPr>
          <p:cNvPr id="6" name="Picture 5" descr="1088.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850" y="3548743"/>
            <a:ext cx="3962400" cy="2641600"/>
          </a:xfrm>
          <a:prstGeom prst="rect">
            <a:avLst/>
          </a:prstGeom>
        </p:spPr>
      </p:pic>
      <p:pic>
        <p:nvPicPr>
          <p:cNvPr id="7" name="Picture 6" descr="Referencianumdrum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0234" y="1140031"/>
            <a:ext cx="3546764" cy="2438400"/>
          </a:xfrm>
          <a:prstGeom prst="rect">
            <a:avLst/>
          </a:prstGeom>
        </p:spPr>
      </p:pic>
      <p:pic>
        <p:nvPicPr>
          <p:cNvPr id="8" name="Picture 7" descr="Brevet_américain_de_la_photosculpture_-_9_août_186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3326350"/>
            <a:ext cx="2610993" cy="3581400"/>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900250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05052" y="5105399"/>
            <a:ext cx="4572000" cy="1200329"/>
          </a:xfrm>
          <a:prstGeom prst="rect">
            <a:avLst/>
          </a:prstGeom>
        </p:spPr>
        <p:txBody>
          <a:bodyPr>
            <a:spAutoFit/>
          </a:bodyPr>
          <a:lstStyle/>
          <a:p>
            <a:r>
              <a:rPr lang="en-US" dirty="0"/>
              <a:t>1984 – Charles “Chuck” Hull of 3D Systems develops first prototype 3D printer.   He called it </a:t>
            </a:r>
            <a:r>
              <a:rPr lang="en-US" dirty="0" err="1"/>
              <a:t>stereolithography</a:t>
            </a:r>
            <a:r>
              <a:rPr lang="en-US" dirty="0"/>
              <a:t> and developed the STL file format widely used today.</a:t>
            </a:r>
          </a:p>
        </p:txBody>
      </p:sp>
      <p:pic>
        <p:nvPicPr>
          <p:cNvPr id="3" name="Picture 2" descr="chuck-hull-la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2209800"/>
            <a:ext cx="4622800" cy="2602753"/>
          </a:xfrm>
          <a:prstGeom prst="rect">
            <a:avLst/>
          </a:prstGeom>
        </p:spPr>
      </p:pic>
      <p:sp>
        <p:nvSpPr>
          <p:cNvPr id="4" name="Rectangle 3"/>
          <p:cNvSpPr/>
          <p:nvPr/>
        </p:nvSpPr>
        <p:spPr>
          <a:xfrm>
            <a:off x="3806042" y="923835"/>
            <a:ext cx="4572000" cy="1200329"/>
          </a:xfrm>
          <a:prstGeom prst="rect">
            <a:avLst/>
          </a:prstGeom>
        </p:spPr>
        <p:txBody>
          <a:bodyPr>
            <a:spAutoFit/>
          </a:bodyPr>
          <a:lstStyle/>
          <a:p>
            <a:r>
              <a:rPr lang="en-US" dirty="0"/>
              <a:t>1981 - Hideo Kodama of Nagoya Municipal Industrial Research Institute in Japan was first to publish paper outlining a working 3D printer.</a:t>
            </a:r>
          </a:p>
        </p:txBody>
      </p:sp>
      <p:sp>
        <p:nvSpPr>
          <p:cNvPr id="5" name="TextBox 4"/>
          <p:cNvSpPr txBox="1"/>
          <p:nvPr/>
        </p:nvSpPr>
        <p:spPr>
          <a:xfrm>
            <a:off x="574964" y="298801"/>
            <a:ext cx="3768436" cy="1569660"/>
          </a:xfrm>
          <a:prstGeom prst="rect">
            <a:avLst/>
          </a:prstGeom>
          <a:noFill/>
        </p:spPr>
        <p:txBody>
          <a:bodyPr wrap="square" rtlCol="0">
            <a:spAutoFit/>
          </a:bodyPr>
          <a:lstStyle/>
          <a:p>
            <a:r>
              <a:rPr lang="en-US" sz="3200" dirty="0">
                <a:solidFill>
                  <a:schemeClr val="accent2">
                    <a:lumMod val="75000"/>
                  </a:schemeClr>
                </a:solidFill>
                <a:latin typeface="Adobe Gothic Std B" pitchFamily="34" charset="-128"/>
                <a:ea typeface="Adobe Gothic Std B" pitchFamily="34" charset="-128"/>
              </a:rPr>
              <a:t>Our Origin Story - Heroes</a:t>
            </a:r>
          </a:p>
          <a:p>
            <a:endParaRPr lang="en-US" sz="3200" dirty="0"/>
          </a:p>
        </p:txBody>
      </p:sp>
      <p:sp>
        <p:nvSpPr>
          <p:cNvPr id="6" name="TextBox 5"/>
          <p:cNvSpPr txBox="1"/>
          <p:nvPr/>
        </p:nvSpPr>
        <p:spPr>
          <a:xfrm>
            <a:off x="457200" y="1524000"/>
            <a:ext cx="2819400" cy="3416320"/>
          </a:xfrm>
          <a:prstGeom prst="rect">
            <a:avLst/>
          </a:prstGeom>
          <a:noFill/>
        </p:spPr>
        <p:txBody>
          <a:bodyPr wrap="square" rtlCol="0">
            <a:spAutoFit/>
          </a:bodyPr>
          <a:lstStyle/>
          <a:p>
            <a:r>
              <a:rPr lang="en-US" dirty="0"/>
              <a:t>3D printing or “rapid prototyping” is used in manufacturing to create models and prototypes quickly.  Although tradition manufacturing processes, like injection molding, are cheaper per unit they are expensive and time consuming to setup (tooling) and so a quick alternative was needed.</a:t>
            </a:r>
          </a:p>
        </p:txBody>
      </p:sp>
    </p:spTree>
    <p:extLst>
      <p:ext uri="{BB962C8B-B14F-4D97-AF65-F5344CB8AC3E}">
        <p14:creationId xmlns:p14="http://schemas.microsoft.com/office/powerpoint/2010/main" val="4311955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218" y="104377"/>
            <a:ext cx="8255795" cy="1077218"/>
          </a:xfrm>
          <a:prstGeom prst="rect">
            <a:avLst/>
          </a:prstGeom>
          <a:noFill/>
        </p:spPr>
        <p:txBody>
          <a:bodyPr wrap="none" rtlCol="0">
            <a:spAutoFit/>
          </a:bodyPr>
          <a:lstStyle/>
          <a:p>
            <a:r>
              <a:rPr lang="en-US" sz="3200" dirty="0">
                <a:solidFill>
                  <a:schemeClr val="accent2">
                    <a:lumMod val="75000"/>
                  </a:schemeClr>
                </a:solidFill>
                <a:latin typeface="Adobe Gothic Std B" pitchFamily="34" charset="-128"/>
                <a:ea typeface="Adobe Gothic Std B" pitchFamily="34" charset="-128"/>
              </a:rPr>
              <a:t>Why am I hearing so much about this now?</a:t>
            </a:r>
          </a:p>
          <a:p>
            <a:endParaRPr lang="en-US" sz="3200" dirty="0"/>
          </a:p>
        </p:txBody>
      </p:sp>
      <p:sp>
        <p:nvSpPr>
          <p:cNvPr id="3" name="TextBox 2"/>
          <p:cNvSpPr txBox="1"/>
          <p:nvPr/>
        </p:nvSpPr>
        <p:spPr>
          <a:xfrm>
            <a:off x="381000" y="762000"/>
            <a:ext cx="6172200" cy="2585323"/>
          </a:xfrm>
          <a:prstGeom prst="rect">
            <a:avLst/>
          </a:prstGeom>
          <a:noFill/>
        </p:spPr>
        <p:txBody>
          <a:bodyPr wrap="square" rtlCol="0">
            <a:spAutoFit/>
          </a:bodyPr>
          <a:lstStyle/>
          <a:p>
            <a:r>
              <a:rPr lang="en-US" dirty="0" err="1"/>
              <a:t>RepRap</a:t>
            </a:r>
            <a:r>
              <a:rPr lang="en-US" dirty="0"/>
              <a:t> Project: Adrian Bowyer </a:t>
            </a:r>
          </a:p>
          <a:p>
            <a:r>
              <a:rPr lang="en-US" dirty="0"/>
              <a:t>2005 - A collaborative challenge to create a self-replicating machine!</a:t>
            </a:r>
          </a:p>
          <a:p>
            <a:r>
              <a:rPr lang="en-US" dirty="0"/>
              <a:t>Help Us Neo!</a:t>
            </a:r>
          </a:p>
          <a:p>
            <a:endParaRPr lang="en-US" dirty="0"/>
          </a:p>
          <a:p>
            <a:r>
              <a:rPr lang="en-US" dirty="0"/>
              <a:t>Using 3D printed parts, other commonly found components, and open source GNU software licensing it allowed individual users to drive innovation.</a:t>
            </a:r>
          </a:p>
          <a:p>
            <a:endParaRPr lang="en-US" dirty="0"/>
          </a:p>
        </p:txBody>
      </p:sp>
      <p:pic>
        <p:nvPicPr>
          <p:cNvPr id="4" name="Picture 3" descr="Reprap_Darwi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1143000"/>
            <a:ext cx="1677178" cy="2095708"/>
          </a:xfrm>
          <a:prstGeom prst="rect">
            <a:avLst/>
          </a:prstGeom>
        </p:spPr>
      </p:pic>
      <p:pic>
        <p:nvPicPr>
          <p:cNvPr id="5" name="Picture 4" descr="First_replicati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6428" y="3733800"/>
            <a:ext cx="4818972" cy="2286000"/>
          </a:xfrm>
          <a:prstGeom prst="rect">
            <a:avLst/>
          </a:prstGeom>
        </p:spPr>
      </p:pic>
      <p:sp>
        <p:nvSpPr>
          <p:cNvPr id="6" name="TextBox 5"/>
          <p:cNvSpPr txBox="1"/>
          <p:nvPr/>
        </p:nvSpPr>
        <p:spPr>
          <a:xfrm>
            <a:off x="381000" y="3157477"/>
            <a:ext cx="3657600" cy="2862323"/>
          </a:xfrm>
          <a:prstGeom prst="rect">
            <a:avLst/>
          </a:prstGeom>
          <a:noFill/>
        </p:spPr>
        <p:txBody>
          <a:bodyPr wrap="square" rtlCol="0">
            <a:spAutoFit/>
          </a:bodyPr>
          <a:lstStyle/>
          <a:p>
            <a:r>
              <a:rPr lang="en-US" dirty="0"/>
              <a:t>Up until this point 3D printing was very expensive and, for the most part, available only to the </a:t>
            </a:r>
            <a:r>
              <a:rPr lang="en-US" dirty="0" err="1"/>
              <a:t>mfg</a:t>
            </a:r>
            <a:r>
              <a:rPr lang="en-US" dirty="0"/>
              <a:t> industry.</a:t>
            </a:r>
          </a:p>
          <a:p>
            <a:endParaRPr lang="en-US" dirty="0"/>
          </a:p>
          <a:p>
            <a:r>
              <a:rPr lang="en-US" dirty="0"/>
              <a:t>Beside the </a:t>
            </a:r>
            <a:r>
              <a:rPr lang="en-US" dirty="0" err="1"/>
              <a:t>RepRap</a:t>
            </a:r>
            <a:r>
              <a:rPr lang="en-US" dirty="0"/>
              <a:t> what else made it more available?</a:t>
            </a:r>
          </a:p>
          <a:p>
            <a:r>
              <a:rPr lang="en-US" dirty="0"/>
              <a:t>-cheaper tech</a:t>
            </a:r>
          </a:p>
          <a:p>
            <a:r>
              <a:rPr lang="en-US" dirty="0"/>
              <a:t>-patent expiration</a:t>
            </a:r>
          </a:p>
          <a:p>
            <a:r>
              <a:rPr lang="en-US" dirty="0"/>
              <a:t>-open source </a:t>
            </a:r>
          </a:p>
        </p:txBody>
      </p:sp>
    </p:spTree>
    <p:extLst>
      <p:ext uri="{BB962C8B-B14F-4D97-AF65-F5344CB8AC3E}">
        <p14:creationId xmlns:p14="http://schemas.microsoft.com/office/powerpoint/2010/main" val="2578420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P2_PRESS_15x10_low1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304800"/>
            <a:ext cx="7620000" cy="5080000"/>
          </a:xfrm>
          <a:prstGeom prst="rect">
            <a:avLst/>
          </a:prstGeom>
        </p:spPr>
      </p:pic>
      <p:sp>
        <p:nvSpPr>
          <p:cNvPr id="3" name="TextBox 2"/>
          <p:cNvSpPr txBox="1"/>
          <p:nvPr/>
        </p:nvSpPr>
        <p:spPr>
          <a:xfrm>
            <a:off x="690748" y="5562600"/>
            <a:ext cx="8001000" cy="461665"/>
          </a:xfrm>
          <a:prstGeom prst="rect">
            <a:avLst/>
          </a:prstGeom>
          <a:noFill/>
        </p:spPr>
        <p:txBody>
          <a:bodyPr wrap="square" rtlCol="0">
            <a:spAutoFit/>
          </a:bodyPr>
          <a:lstStyle/>
          <a:p>
            <a:r>
              <a:rPr lang="en-US" sz="2400" dirty="0">
                <a:solidFill>
                  <a:schemeClr val="accent2">
                    <a:lumMod val="75000"/>
                  </a:schemeClr>
                </a:solidFill>
                <a:latin typeface="Adobe Gothic Std B" pitchFamily="34" charset="-128"/>
                <a:ea typeface="Adobe Gothic Std B" pitchFamily="34" charset="-128"/>
              </a:rPr>
              <a:t>2009 -Yeah </a:t>
            </a:r>
            <a:r>
              <a:rPr lang="en-US" sz="2400" dirty="0" err="1">
                <a:solidFill>
                  <a:schemeClr val="accent2">
                    <a:lumMod val="75000"/>
                  </a:schemeClr>
                </a:solidFill>
                <a:latin typeface="Adobe Gothic Std B" pitchFamily="34" charset="-128"/>
                <a:ea typeface="Adobe Gothic Std B" pitchFamily="34" charset="-128"/>
              </a:rPr>
              <a:t>Makerbot</a:t>
            </a:r>
            <a:r>
              <a:rPr lang="en-US" sz="2400" dirty="0">
                <a:solidFill>
                  <a:schemeClr val="accent2">
                    <a:lumMod val="75000"/>
                  </a:schemeClr>
                </a:solidFill>
                <a:latin typeface="Adobe Gothic Std B" pitchFamily="34" charset="-128"/>
                <a:ea typeface="Adobe Gothic Std B" pitchFamily="34" charset="-128"/>
              </a:rPr>
              <a:t>!!!  3D Printers for Everyone!!</a:t>
            </a:r>
          </a:p>
        </p:txBody>
      </p:sp>
      <p:sp>
        <p:nvSpPr>
          <p:cNvPr id="4" name="TextBox 3"/>
          <p:cNvSpPr txBox="1"/>
          <p:nvPr/>
        </p:nvSpPr>
        <p:spPr>
          <a:xfrm>
            <a:off x="685800" y="6019800"/>
            <a:ext cx="8001000" cy="381000"/>
          </a:xfrm>
          <a:prstGeom prst="rect">
            <a:avLst/>
          </a:prstGeom>
          <a:noFill/>
        </p:spPr>
        <p:txBody>
          <a:bodyPr wrap="square" rtlCol="0">
            <a:spAutoFit/>
          </a:bodyPr>
          <a:lstStyle/>
          <a:p>
            <a:r>
              <a:rPr lang="en-US" dirty="0"/>
              <a:t>Building on knowledge gained from the </a:t>
            </a:r>
            <a:r>
              <a:rPr lang="en-US" dirty="0" err="1"/>
              <a:t>RepRap</a:t>
            </a:r>
            <a:r>
              <a:rPr lang="en-US" dirty="0"/>
              <a:t> Project.</a:t>
            </a:r>
          </a:p>
        </p:txBody>
      </p:sp>
    </p:spTree>
    <p:extLst>
      <p:ext uri="{BB962C8B-B14F-4D97-AF65-F5344CB8AC3E}">
        <p14:creationId xmlns:p14="http://schemas.microsoft.com/office/powerpoint/2010/main" val="2434208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381000"/>
            <a:ext cx="7250802" cy="1138773"/>
          </a:xfrm>
          <a:prstGeom prst="rect">
            <a:avLst/>
          </a:prstGeom>
          <a:noFill/>
        </p:spPr>
        <p:txBody>
          <a:bodyPr wrap="none" rtlCol="0">
            <a:spAutoFit/>
          </a:bodyPr>
          <a:lstStyle/>
          <a:p>
            <a:r>
              <a:rPr lang="en-US" sz="3200" dirty="0">
                <a:solidFill>
                  <a:schemeClr val="accent2">
                    <a:lumMod val="75000"/>
                  </a:schemeClr>
                </a:solidFill>
                <a:latin typeface="Adobe Gothic Std B" pitchFamily="34" charset="-128"/>
                <a:ea typeface="Adobe Gothic Std B" pitchFamily="34" charset="-128"/>
              </a:rPr>
              <a:t>Variations of 3D Printing Technology:</a:t>
            </a:r>
          </a:p>
          <a:p>
            <a:endParaRPr lang="en-US" dirty="0"/>
          </a:p>
          <a:p>
            <a:endParaRPr lang="en-US" dirty="0"/>
          </a:p>
        </p:txBody>
      </p:sp>
      <p:sp>
        <p:nvSpPr>
          <p:cNvPr id="3" name="TextBox 2"/>
          <p:cNvSpPr txBox="1"/>
          <p:nvPr/>
        </p:nvSpPr>
        <p:spPr>
          <a:xfrm>
            <a:off x="914400" y="1295400"/>
            <a:ext cx="7467600" cy="4708981"/>
          </a:xfrm>
          <a:prstGeom prst="rect">
            <a:avLst/>
          </a:prstGeom>
          <a:noFill/>
        </p:spPr>
        <p:txBody>
          <a:bodyPr wrap="square" rtlCol="0">
            <a:spAutoFit/>
          </a:bodyPr>
          <a:lstStyle/>
          <a:p>
            <a:r>
              <a:rPr lang="en-US" sz="2000" b="1" dirty="0"/>
              <a:t>SLA – </a:t>
            </a:r>
            <a:r>
              <a:rPr lang="en-US" sz="2000" b="1" dirty="0" err="1"/>
              <a:t>Stereolithography</a:t>
            </a:r>
            <a:endParaRPr lang="en-US" sz="2000" b="1" dirty="0"/>
          </a:p>
          <a:p>
            <a:r>
              <a:rPr lang="en-US" sz="2000" dirty="0"/>
              <a:t>-UV light used to “cure” (harden) photosensitive resins or “photopolymers.”</a:t>
            </a:r>
          </a:p>
          <a:p>
            <a:endParaRPr lang="en-US" sz="2000" dirty="0"/>
          </a:p>
          <a:p>
            <a:r>
              <a:rPr lang="en-US" sz="2000" b="1" dirty="0"/>
              <a:t>FDM, FFF, PJP – Fused Deposition Modeling, Fused Filament Fabrication, Plastic Jet Printing</a:t>
            </a:r>
          </a:p>
          <a:p>
            <a:r>
              <a:rPr lang="en-US" sz="2000" dirty="0"/>
              <a:t>-Melted plastic filament pushed through a nozzle or “extruder.”  Common plastics are ABS (</a:t>
            </a:r>
            <a:r>
              <a:rPr lang="nb-NO" sz="2000" dirty="0" err="1"/>
              <a:t>acrylonitrile</a:t>
            </a:r>
            <a:r>
              <a:rPr lang="nb-NO" sz="2000" dirty="0"/>
              <a:t> </a:t>
            </a:r>
            <a:r>
              <a:rPr lang="nb-NO" sz="2000" dirty="0" err="1"/>
              <a:t>butadiene</a:t>
            </a:r>
            <a:r>
              <a:rPr lang="nb-NO" sz="2000" dirty="0"/>
              <a:t> styrene, Legos) and PLA (</a:t>
            </a:r>
            <a:r>
              <a:rPr lang="en-US" sz="2000" dirty="0" err="1"/>
              <a:t>polylactic</a:t>
            </a:r>
            <a:r>
              <a:rPr lang="en-US" sz="2000" dirty="0"/>
              <a:t> acid, a bioplastic and the kind our </a:t>
            </a:r>
            <a:r>
              <a:rPr lang="en-US" sz="2000" dirty="0" err="1"/>
              <a:t>Makerbot</a:t>
            </a:r>
            <a:r>
              <a:rPr lang="en-US" sz="2000" dirty="0"/>
              <a:t> uses)</a:t>
            </a:r>
          </a:p>
          <a:p>
            <a:endParaRPr lang="en-US" sz="2000" dirty="0"/>
          </a:p>
          <a:p>
            <a:r>
              <a:rPr lang="en-US" sz="2000" b="1" dirty="0"/>
              <a:t>Powdered Bed – SLS or Selective Laser Sintering is most common</a:t>
            </a:r>
          </a:p>
          <a:p>
            <a:r>
              <a:rPr lang="en-US" sz="2000" dirty="0"/>
              <a:t>-A granular bed of materials are selectively fused together by a laser.  Various materials; metal alloys, metal powders, thermoplastics, ceramic powders.  </a:t>
            </a:r>
          </a:p>
          <a:p>
            <a:endParaRPr lang="en-US" sz="2000" dirty="0"/>
          </a:p>
        </p:txBody>
      </p:sp>
    </p:spTree>
    <p:extLst>
      <p:ext uri="{BB962C8B-B14F-4D97-AF65-F5344CB8AC3E}">
        <p14:creationId xmlns:p14="http://schemas.microsoft.com/office/powerpoint/2010/main" val="1754513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762000"/>
            <a:ext cx="3672800" cy="584776"/>
          </a:xfrm>
          <a:prstGeom prst="rect">
            <a:avLst/>
          </a:prstGeom>
          <a:noFill/>
        </p:spPr>
        <p:txBody>
          <a:bodyPr wrap="none" rtlCol="0">
            <a:spAutoFit/>
          </a:bodyPr>
          <a:lstStyle/>
          <a:p>
            <a:r>
              <a:rPr lang="en-US" sz="3200" dirty="0" err="1">
                <a:solidFill>
                  <a:schemeClr val="accent2">
                    <a:lumMod val="75000"/>
                  </a:schemeClr>
                </a:solidFill>
                <a:latin typeface="Adobe Gothic Std B" pitchFamily="34" charset="-128"/>
                <a:ea typeface="Adobe Gothic Std B" pitchFamily="34" charset="-128"/>
              </a:rPr>
              <a:t>Stereolithography</a:t>
            </a:r>
            <a:endParaRPr lang="en-US" sz="3200" dirty="0"/>
          </a:p>
        </p:txBody>
      </p:sp>
      <p:pic>
        <p:nvPicPr>
          <p:cNvPr id="3" name="Picture 2" descr="form1plus-hero-model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1600"/>
            <a:ext cx="4495800" cy="3096597"/>
          </a:xfrm>
          <a:prstGeom prst="rect">
            <a:avLst/>
          </a:prstGeom>
        </p:spPr>
      </p:pic>
      <p:pic>
        <p:nvPicPr>
          <p:cNvPr id="4" name="Picture 3" descr="maxresdefaul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3276600"/>
            <a:ext cx="5334000" cy="3000375"/>
          </a:xfrm>
          <a:prstGeom prst="rect">
            <a:avLst/>
          </a:prstGeom>
        </p:spPr>
      </p:pic>
    </p:spTree>
    <p:extLst>
      <p:ext uri="{BB962C8B-B14F-4D97-AF65-F5344CB8AC3E}">
        <p14:creationId xmlns:p14="http://schemas.microsoft.com/office/powerpoint/2010/main" val="1338322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11967"/>
            <a:ext cx="3967162" cy="425543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43200"/>
            <a:ext cx="4191540" cy="3139609"/>
          </a:xfrm>
          <a:prstGeom prst="rect">
            <a:avLst/>
          </a:prstGeom>
        </p:spPr>
      </p:pic>
      <p:sp>
        <p:nvSpPr>
          <p:cNvPr id="4" name="TextBox 3"/>
          <p:cNvSpPr txBox="1"/>
          <p:nvPr/>
        </p:nvSpPr>
        <p:spPr>
          <a:xfrm>
            <a:off x="609600" y="457200"/>
            <a:ext cx="1053416" cy="1569660"/>
          </a:xfrm>
          <a:prstGeom prst="rect">
            <a:avLst/>
          </a:prstGeom>
          <a:noFill/>
        </p:spPr>
        <p:txBody>
          <a:bodyPr wrap="none" rtlCol="0">
            <a:spAutoFit/>
          </a:bodyPr>
          <a:lstStyle/>
          <a:p>
            <a:r>
              <a:rPr lang="en-US" sz="3200" dirty="0">
                <a:solidFill>
                  <a:schemeClr val="accent2">
                    <a:lumMod val="75000"/>
                  </a:schemeClr>
                </a:solidFill>
                <a:latin typeface="Adobe Gothic Std B" pitchFamily="34" charset="-128"/>
                <a:ea typeface="Adobe Gothic Std B" pitchFamily="34" charset="-128"/>
              </a:rPr>
              <a:t>FDM</a:t>
            </a:r>
          </a:p>
          <a:p>
            <a:endParaRPr lang="en-US" sz="3200" dirty="0"/>
          </a:p>
          <a:p>
            <a:endParaRPr lang="en-US" sz="3200" dirty="0"/>
          </a:p>
        </p:txBody>
      </p:sp>
    </p:spTree>
    <p:extLst>
      <p:ext uri="{BB962C8B-B14F-4D97-AF65-F5344CB8AC3E}">
        <p14:creationId xmlns:p14="http://schemas.microsoft.com/office/powerpoint/2010/main" val="3508346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66800"/>
            <a:ext cx="6400800" cy="5562600"/>
          </a:xfrm>
          <a:prstGeom prst="rect">
            <a:avLst/>
          </a:prstGeom>
        </p:spPr>
      </p:pic>
      <p:sp>
        <p:nvSpPr>
          <p:cNvPr id="3" name="TextBox 2"/>
          <p:cNvSpPr txBox="1"/>
          <p:nvPr/>
        </p:nvSpPr>
        <p:spPr>
          <a:xfrm>
            <a:off x="609600" y="304800"/>
            <a:ext cx="2940291" cy="584776"/>
          </a:xfrm>
          <a:prstGeom prst="rect">
            <a:avLst/>
          </a:prstGeom>
          <a:noFill/>
        </p:spPr>
        <p:txBody>
          <a:bodyPr wrap="none" rtlCol="0">
            <a:spAutoFit/>
          </a:bodyPr>
          <a:lstStyle/>
          <a:p>
            <a:r>
              <a:rPr lang="en-US" sz="3200" dirty="0">
                <a:solidFill>
                  <a:schemeClr val="accent2">
                    <a:lumMod val="75000"/>
                  </a:schemeClr>
                </a:solidFill>
                <a:latin typeface="Adobe Gothic Std B" pitchFamily="34" charset="-128"/>
                <a:ea typeface="Adobe Gothic Std B" pitchFamily="34" charset="-128"/>
              </a:rPr>
              <a:t>Powdered Bed</a:t>
            </a:r>
            <a:endParaRPr lang="en-US" sz="3200" dirty="0"/>
          </a:p>
        </p:txBody>
      </p:sp>
    </p:spTree>
    <p:extLst>
      <p:ext uri="{BB962C8B-B14F-4D97-AF65-F5344CB8AC3E}">
        <p14:creationId xmlns:p14="http://schemas.microsoft.com/office/powerpoint/2010/main" val="37511717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066800"/>
            <a:ext cx="6512575" cy="4324350"/>
          </a:xfrm>
          <a:prstGeom prst="rect">
            <a:avLst/>
          </a:prstGeom>
        </p:spPr>
      </p:pic>
    </p:spTree>
    <p:extLst>
      <p:ext uri="{BB962C8B-B14F-4D97-AF65-F5344CB8AC3E}">
        <p14:creationId xmlns:p14="http://schemas.microsoft.com/office/powerpoint/2010/main" val="110508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9500" y="1295400"/>
            <a:ext cx="6985000" cy="4267200"/>
          </a:xfrm>
          <a:prstGeom prst="rect">
            <a:avLst/>
          </a:prstGeom>
        </p:spPr>
      </p:pic>
    </p:spTree>
    <p:extLst>
      <p:ext uri="{BB962C8B-B14F-4D97-AF65-F5344CB8AC3E}">
        <p14:creationId xmlns:p14="http://schemas.microsoft.com/office/powerpoint/2010/main" val="41207671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3581400"/>
            <a:ext cx="7924800" cy="2585323"/>
          </a:xfrm>
          <a:prstGeom prst="rect">
            <a:avLst/>
          </a:prstGeom>
          <a:noFill/>
        </p:spPr>
        <p:txBody>
          <a:bodyPr wrap="square" rtlCol="0">
            <a:spAutoFit/>
          </a:bodyPr>
          <a:lstStyle/>
          <a:p>
            <a:r>
              <a:rPr lang="en-US" dirty="0"/>
              <a:t>-3D printing is an additive manufacturing process that creates 3 dimensional objects from 3 dimensional digital information.  </a:t>
            </a:r>
          </a:p>
          <a:p>
            <a:endParaRPr lang="en-US" dirty="0"/>
          </a:p>
          <a:p>
            <a:r>
              <a:rPr lang="en-US" dirty="0"/>
              <a:t>-3 dimensional digital models are “sliced” into many 2 dimensional cross-sections that are then “printed” one on top of the other.</a:t>
            </a:r>
          </a:p>
          <a:p>
            <a:endParaRPr lang="en-US" dirty="0"/>
          </a:p>
          <a:p>
            <a:r>
              <a:rPr lang="en-US" dirty="0"/>
              <a:t>-There are other 3D printers that are a subtractive manufacturing process (CNC, milling) but these are usually considered a separate group and are often referred to as “machining.”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57200"/>
            <a:ext cx="8382000" cy="2951163"/>
          </a:xfrm>
          <a:prstGeom prst="rect">
            <a:avLst/>
          </a:prstGeom>
        </p:spPr>
      </p:pic>
    </p:spTree>
    <p:extLst>
      <p:ext uri="{BB962C8B-B14F-4D97-AF65-F5344CB8AC3E}">
        <p14:creationId xmlns:p14="http://schemas.microsoft.com/office/powerpoint/2010/main" val="25523768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DM-CUP.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1231900"/>
            <a:ext cx="4864608" cy="4379976"/>
          </a:xfrm>
          <a:prstGeom prst="rect">
            <a:avLst/>
          </a:prstGeom>
        </p:spPr>
      </p:pic>
    </p:spTree>
    <p:extLst>
      <p:ext uri="{BB962C8B-B14F-4D97-AF65-F5344CB8AC3E}">
        <p14:creationId xmlns:p14="http://schemas.microsoft.com/office/powerpoint/2010/main" val="2230337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7315200" cy="584776"/>
          </a:xfrm>
          <a:prstGeom prst="rect">
            <a:avLst/>
          </a:prstGeom>
          <a:noFill/>
        </p:spPr>
        <p:txBody>
          <a:bodyPr wrap="square" rtlCol="0">
            <a:spAutoFit/>
          </a:bodyPr>
          <a:lstStyle/>
          <a:p>
            <a:r>
              <a:rPr lang="en-US" sz="3200" dirty="0">
                <a:solidFill>
                  <a:schemeClr val="accent2">
                    <a:lumMod val="75000"/>
                  </a:schemeClr>
                </a:solidFill>
                <a:latin typeface="Adobe Gothic Std B" pitchFamily="34" charset="-128"/>
                <a:ea typeface="Adobe Gothic Std B" pitchFamily="34" charset="-128"/>
              </a:rPr>
              <a:t>Creating 3D Models</a:t>
            </a:r>
            <a:endParaRPr lang="en-US" sz="3200" dirty="0"/>
          </a:p>
        </p:txBody>
      </p:sp>
      <p:sp>
        <p:nvSpPr>
          <p:cNvPr id="3" name="TextBox 2"/>
          <p:cNvSpPr txBox="1"/>
          <p:nvPr/>
        </p:nvSpPr>
        <p:spPr>
          <a:xfrm>
            <a:off x="762000" y="2895600"/>
            <a:ext cx="1850537" cy="1631216"/>
          </a:xfrm>
          <a:prstGeom prst="rect">
            <a:avLst/>
          </a:prstGeom>
          <a:noFill/>
        </p:spPr>
        <p:txBody>
          <a:bodyPr wrap="none" rtlCol="0">
            <a:spAutoFit/>
          </a:bodyPr>
          <a:lstStyle/>
          <a:p>
            <a:r>
              <a:rPr lang="en-US" sz="2000" b="1" dirty="0"/>
              <a:t>Solid Modelers:</a:t>
            </a:r>
          </a:p>
          <a:p>
            <a:r>
              <a:rPr lang="en-US" sz="2000" dirty="0"/>
              <a:t>-Auto CAD</a:t>
            </a:r>
          </a:p>
          <a:p>
            <a:r>
              <a:rPr lang="en-US" sz="2000" dirty="0"/>
              <a:t>-</a:t>
            </a:r>
            <a:r>
              <a:rPr lang="en-US" sz="2000" dirty="0" err="1"/>
              <a:t>SolidWorks</a:t>
            </a:r>
            <a:endParaRPr lang="en-US" sz="2000" dirty="0"/>
          </a:p>
          <a:p>
            <a:r>
              <a:rPr lang="en-US" sz="2000" dirty="0"/>
              <a:t>-123D Design</a:t>
            </a:r>
          </a:p>
          <a:p>
            <a:r>
              <a:rPr lang="en-US" sz="2000" dirty="0"/>
              <a:t>-</a:t>
            </a:r>
            <a:r>
              <a:rPr lang="en-US" sz="2000" dirty="0" err="1"/>
              <a:t>TinkerCAD</a:t>
            </a:r>
            <a:endParaRPr lang="en-US" sz="2000" dirty="0"/>
          </a:p>
        </p:txBody>
      </p:sp>
      <p:sp>
        <p:nvSpPr>
          <p:cNvPr id="4" name="TextBox 3"/>
          <p:cNvSpPr txBox="1"/>
          <p:nvPr/>
        </p:nvSpPr>
        <p:spPr>
          <a:xfrm>
            <a:off x="762000" y="1066800"/>
            <a:ext cx="4045548" cy="461665"/>
          </a:xfrm>
          <a:prstGeom prst="rect">
            <a:avLst/>
          </a:prstGeom>
          <a:noFill/>
        </p:spPr>
        <p:txBody>
          <a:bodyPr wrap="none" rtlCol="0">
            <a:spAutoFit/>
          </a:bodyPr>
          <a:lstStyle/>
          <a:p>
            <a:r>
              <a:rPr lang="en-US" sz="2400" b="1" dirty="0"/>
              <a:t>CAD – Computer Aided Design</a:t>
            </a:r>
          </a:p>
        </p:txBody>
      </p:sp>
      <p:sp>
        <p:nvSpPr>
          <p:cNvPr id="5" name="TextBox 4"/>
          <p:cNvSpPr txBox="1"/>
          <p:nvPr/>
        </p:nvSpPr>
        <p:spPr>
          <a:xfrm>
            <a:off x="838200" y="1600200"/>
            <a:ext cx="7828861" cy="1015663"/>
          </a:xfrm>
          <a:prstGeom prst="rect">
            <a:avLst/>
          </a:prstGeom>
          <a:noFill/>
        </p:spPr>
        <p:txBody>
          <a:bodyPr wrap="none" rtlCol="0">
            <a:spAutoFit/>
          </a:bodyPr>
          <a:lstStyle/>
          <a:p>
            <a:r>
              <a:rPr lang="en-US" sz="2000" b="1" dirty="0"/>
              <a:t>Solids vs. Meshes; </a:t>
            </a:r>
            <a:r>
              <a:rPr lang="en-US" sz="2000" dirty="0"/>
              <a:t>modeling in solids is advantageous for 3D printing</a:t>
            </a:r>
          </a:p>
          <a:p>
            <a:r>
              <a:rPr lang="en-US" sz="2000" dirty="0"/>
              <a:t>since models will be manifold.  All models are exported to meshes before </a:t>
            </a:r>
          </a:p>
          <a:p>
            <a:r>
              <a:rPr lang="en-US" sz="2000" dirty="0"/>
              <a:t>printing.</a:t>
            </a:r>
          </a:p>
        </p:txBody>
      </p:sp>
      <p:sp>
        <p:nvSpPr>
          <p:cNvPr id="6" name="Rectangle 5"/>
          <p:cNvSpPr/>
          <p:nvPr/>
        </p:nvSpPr>
        <p:spPr>
          <a:xfrm>
            <a:off x="3048000" y="2895600"/>
            <a:ext cx="2133600" cy="1323439"/>
          </a:xfrm>
          <a:prstGeom prst="rect">
            <a:avLst/>
          </a:prstGeom>
        </p:spPr>
        <p:txBody>
          <a:bodyPr wrap="square">
            <a:spAutoFit/>
          </a:bodyPr>
          <a:lstStyle/>
          <a:p>
            <a:r>
              <a:rPr lang="en-US" sz="2000" b="1" dirty="0"/>
              <a:t>Mesh Modelers:</a:t>
            </a:r>
          </a:p>
          <a:p>
            <a:r>
              <a:rPr lang="en-US" sz="2000" dirty="0"/>
              <a:t>-Blender</a:t>
            </a:r>
          </a:p>
          <a:p>
            <a:r>
              <a:rPr lang="en-US" sz="2000" dirty="0"/>
              <a:t>-</a:t>
            </a:r>
            <a:r>
              <a:rPr lang="en-US" sz="2000" dirty="0" err="1"/>
              <a:t>Rhyno</a:t>
            </a:r>
            <a:endParaRPr lang="en-US" sz="2000" dirty="0"/>
          </a:p>
          <a:p>
            <a:r>
              <a:rPr lang="en-US" sz="2000" dirty="0"/>
              <a:t>-Z Brush</a:t>
            </a:r>
          </a:p>
        </p:txBody>
      </p:sp>
      <p:sp>
        <p:nvSpPr>
          <p:cNvPr id="7" name="TextBox 6"/>
          <p:cNvSpPr txBox="1"/>
          <p:nvPr/>
        </p:nvSpPr>
        <p:spPr>
          <a:xfrm>
            <a:off x="838200" y="4953000"/>
            <a:ext cx="7086600" cy="400110"/>
          </a:xfrm>
          <a:prstGeom prst="rect">
            <a:avLst/>
          </a:prstGeom>
          <a:noFill/>
        </p:spPr>
        <p:txBody>
          <a:bodyPr wrap="square" rtlCol="0">
            <a:spAutoFit/>
          </a:bodyPr>
          <a:lstStyle/>
          <a:p>
            <a:r>
              <a:rPr lang="en-US" sz="2000" b="1" dirty="0"/>
              <a:t>Parametric Modelers: </a:t>
            </a:r>
            <a:r>
              <a:rPr lang="en-US" sz="2000" dirty="0"/>
              <a:t>using a set of rules to define an object </a:t>
            </a:r>
          </a:p>
        </p:txBody>
      </p:sp>
    </p:spTree>
    <p:extLst>
      <p:ext uri="{BB962C8B-B14F-4D97-AF65-F5344CB8AC3E}">
        <p14:creationId xmlns:p14="http://schemas.microsoft.com/office/powerpoint/2010/main" val="3445725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2MOJ91HIGILLKH.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361950"/>
            <a:ext cx="7239000" cy="5429250"/>
          </a:xfrm>
          <a:prstGeom prst="rect">
            <a:avLst/>
          </a:prstGeom>
        </p:spPr>
      </p:pic>
      <p:sp>
        <p:nvSpPr>
          <p:cNvPr id="3" name="TextBox 2"/>
          <p:cNvSpPr txBox="1"/>
          <p:nvPr/>
        </p:nvSpPr>
        <p:spPr>
          <a:xfrm>
            <a:off x="381000" y="5924490"/>
            <a:ext cx="8458200" cy="400110"/>
          </a:xfrm>
          <a:prstGeom prst="rect">
            <a:avLst/>
          </a:prstGeom>
          <a:noFill/>
        </p:spPr>
        <p:txBody>
          <a:bodyPr wrap="square" rtlCol="0">
            <a:spAutoFit/>
          </a:bodyPr>
          <a:lstStyle/>
          <a:p>
            <a:r>
              <a:rPr lang="en-US" sz="2000" b="1" dirty="0"/>
              <a:t>Meshes: </a:t>
            </a:r>
            <a:r>
              <a:rPr lang="en-US" sz="2000" dirty="0"/>
              <a:t>made up of points, vertices, and faces</a:t>
            </a:r>
          </a:p>
        </p:txBody>
      </p:sp>
    </p:spTree>
    <p:extLst>
      <p:ext uri="{BB962C8B-B14F-4D97-AF65-F5344CB8AC3E}">
        <p14:creationId xmlns:p14="http://schemas.microsoft.com/office/powerpoint/2010/main" val="397360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0" fill="hold"/>
                                        <p:tgtEl>
                                          <p:spTgt spid="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33400"/>
            <a:ext cx="8534400" cy="5334000"/>
          </a:xfrm>
          <a:prstGeom prst="rect">
            <a:avLst/>
          </a:prstGeom>
        </p:spPr>
      </p:pic>
    </p:spTree>
    <p:extLst>
      <p:ext uri="{BB962C8B-B14F-4D97-AF65-F5344CB8AC3E}">
        <p14:creationId xmlns:p14="http://schemas.microsoft.com/office/powerpoint/2010/main" val="42547674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09600"/>
            <a:ext cx="8534400" cy="5334000"/>
          </a:xfrm>
          <a:prstGeom prst="rect">
            <a:avLst/>
          </a:prstGeom>
        </p:spPr>
      </p:pic>
    </p:spTree>
    <p:extLst>
      <p:ext uri="{BB962C8B-B14F-4D97-AF65-F5344CB8AC3E}">
        <p14:creationId xmlns:p14="http://schemas.microsoft.com/office/powerpoint/2010/main" val="3093326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04825"/>
            <a:ext cx="8686800" cy="5429250"/>
          </a:xfrm>
          <a:prstGeom prst="rect">
            <a:avLst/>
          </a:prstGeom>
        </p:spPr>
      </p:pic>
    </p:spTree>
    <p:extLst>
      <p:ext uri="{BB962C8B-B14F-4D97-AF65-F5344CB8AC3E}">
        <p14:creationId xmlns:p14="http://schemas.microsoft.com/office/powerpoint/2010/main" val="808858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5300" y="533400"/>
            <a:ext cx="7620000" cy="584776"/>
          </a:xfrm>
          <a:prstGeom prst="rect">
            <a:avLst/>
          </a:prstGeom>
          <a:noFill/>
        </p:spPr>
        <p:txBody>
          <a:bodyPr wrap="square" rtlCol="0">
            <a:spAutoFit/>
          </a:bodyPr>
          <a:lstStyle/>
          <a:p>
            <a:r>
              <a:rPr lang="en-US" sz="3200" dirty="0">
                <a:solidFill>
                  <a:schemeClr val="accent2">
                    <a:lumMod val="75000"/>
                  </a:schemeClr>
                </a:solidFill>
                <a:latin typeface="Adobe Gothic Std B" pitchFamily="34" charset="-128"/>
                <a:ea typeface="Adobe Gothic Std B" pitchFamily="34" charset="-128"/>
              </a:rPr>
              <a:t>Preparing you files for 3D Printing</a:t>
            </a:r>
            <a:endParaRPr lang="en-US" sz="3200" dirty="0"/>
          </a:p>
        </p:txBody>
      </p:sp>
      <p:sp>
        <p:nvSpPr>
          <p:cNvPr id="4" name="TextBox 3"/>
          <p:cNvSpPr txBox="1"/>
          <p:nvPr/>
        </p:nvSpPr>
        <p:spPr>
          <a:xfrm>
            <a:off x="457200" y="1447800"/>
            <a:ext cx="7696200" cy="4524315"/>
          </a:xfrm>
          <a:prstGeom prst="rect">
            <a:avLst/>
          </a:prstGeom>
          <a:noFill/>
        </p:spPr>
        <p:txBody>
          <a:bodyPr wrap="square" rtlCol="0">
            <a:spAutoFit/>
          </a:bodyPr>
          <a:lstStyle/>
          <a:p>
            <a:r>
              <a:rPr lang="en-US" sz="3200" dirty="0"/>
              <a:t>Files must be:</a:t>
            </a:r>
          </a:p>
          <a:p>
            <a:r>
              <a:rPr lang="en-US" sz="3200" dirty="0"/>
              <a:t>-STL or OBJ format</a:t>
            </a:r>
          </a:p>
          <a:p>
            <a:r>
              <a:rPr lang="en-US" sz="3200" dirty="0"/>
              <a:t>-Manifold (watertight, no holes)</a:t>
            </a:r>
          </a:p>
          <a:p>
            <a:endParaRPr lang="en-US" sz="3200" dirty="0"/>
          </a:p>
          <a:p>
            <a:r>
              <a:rPr lang="en-US" sz="3200" dirty="0"/>
              <a:t>Cannot have:</a:t>
            </a:r>
          </a:p>
          <a:p>
            <a:r>
              <a:rPr lang="en-US" sz="3200" dirty="0"/>
              <a:t>-Overhangs</a:t>
            </a:r>
          </a:p>
          <a:p>
            <a:r>
              <a:rPr lang="en-US" sz="3200" dirty="0"/>
              <a:t>-Loose Faces</a:t>
            </a:r>
          </a:p>
          <a:p>
            <a:r>
              <a:rPr lang="en-US" sz="3200" dirty="0"/>
              <a:t>-Inverted </a:t>
            </a:r>
            <a:r>
              <a:rPr lang="en-US" sz="3200" dirty="0" err="1"/>
              <a:t>Normals</a:t>
            </a:r>
            <a:endParaRPr lang="en-US" sz="3200" dirty="0"/>
          </a:p>
          <a:p>
            <a:r>
              <a:rPr lang="en-US" sz="3200" dirty="0"/>
              <a:t>-Intersecting Geometry</a:t>
            </a:r>
          </a:p>
        </p:txBody>
      </p:sp>
    </p:spTree>
    <p:extLst>
      <p:ext uri="{BB962C8B-B14F-4D97-AF65-F5344CB8AC3E}">
        <p14:creationId xmlns:p14="http://schemas.microsoft.com/office/powerpoint/2010/main" val="2559288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192" y="136413"/>
            <a:ext cx="6858000" cy="400110"/>
          </a:xfrm>
          <a:prstGeom prst="rect">
            <a:avLst/>
          </a:prstGeom>
          <a:noFill/>
        </p:spPr>
        <p:txBody>
          <a:bodyPr wrap="square" rtlCol="0">
            <a:spAutoFit/>
          </a:bodyPr>
          <a:lstStyle/>
          <a:p>
            <a:r>
              <a:rPr lang="en-US" sz="2000" b="1" dirty="0"/>
              <a:t>Manifold Models, aka Watertight aka Has No Holes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0"/>
            <a:ext cx="8839200" cy="5524500"/>
          </a:xfrm>
          <a:prstGeom prst="rect">
            <a:avLst/>
          </a:prstGeom>
        </p:spPr>
      </p:pic>
    </p:spTree>
    <p:extLst>
      <p:ext uri="{BB962C8B-B14F-4D97-AF65-F5344CB8AC3E}">
        <p14:creationId xmlns:p14="http://schemas.microsoft.com/office/powerpoint/2010/main" val="597478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71500"/>
            <a:ext cx="8839200" cy="5524500"/>
          </a:xfrm>
          <a:prstGeom prst="rect">
            <a:avLst/>
          </a:prstGeom>
        </p:spPr>
      </p:pic>
    </p:spTree>
    <p:extLst>
      <p:ext uri="{BB962C8B-B14F-4D97-AF65-F5344CB8AC3E}">
        <p14:creationId xmlns:p14="http://schemas.microsoft.com/office/powerpoint/2010/main" val="1277080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33400"/>
            <a:ext cx="8839200" cy="5524500"/>
          </a:xfrm>
          <a:prstGeom prst="rect">
            <a:avLst/>
          </a:prstGeom>
        </p:spPr>
      </p:pic>
    </p:spTree>
    <p:extLst>
      <p:ext uri="{BB962C8B-B14F-4D97-AF65-F5344CB8AC3E}">
        <p14:creationId xmlns:p14="http://schemas.microsoft.com/office/powerpoint/2010/main" val="1422813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381000"/>
            <a:ext cx="8153400" cy="707886"/>
          </a:xfrm>
          <a:prstGeom prst="rect">
            <a:avLst/>
          </a:prstGeom>
          <a:noFill/>
        </p:spPr>
        <p:txBody>
          <a:bodyPr wrap="square" rtlCol="0">
            <a:spAutoFit/>
          </a:bodyPr>
          <a:lstStyle/>
          <a:p>
            <a:r>
              <a:rPr lang="en-US" sz="2000" dirty="0"/>
              <a:t>First you start with a 3D model; you can model it in 3D software, scan an object with a 3D scanner, or download an already made file.</a:t>
            </a:r>
          </a:p>
        </p:txBody>
      </p:sp>
      <p:pic>
        <p:nvPicPr>
          <p:cNvPr id="4" name="Picture 3" descr="autocad-6-9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300" y="1295400"/>
            <a:ext cx="3289300" cy="4620920"/>
          </a:xfrm>
          <a:prstGeom prst="rect">
            <a:avLst/>
          </a:prstGeom>
        </p:spPr>
      </p:pic>
      <p:pic>
        <p:nvPicPr>
          <p:cNvPr id="5" name="Cube_rotatio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1276350"/>
            <a:ext cx="3276600" cy="2457450"/>
          </a:xfrm>
          <a:prstGeom prst="rect">
            <a:avLst/>
          </a:prstGeom>
        </p:spPr>
      </p:pic>
      <p:pic>
        <p:nvPicPr>
          <p:cNvPr id="6" name="Picture 5" descr="F2MOJ91HIGILLKH.LARGE.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00" y="3810000"/>
            <a:ext cx="3733800" cy="2800350"/>
          </a:xfrm>
          <a:prstGeom prst="rect">
            <a:avLst/>
          </a:prstGeom>
        </p:spPr>
      </p:pic>
    </p:spTree>
    <p:extLst>
      <p:ext uri="{BB962C8B-B14F-4D97-AF65-F5344CB8AC3E}">
        <p14:creationId xmlns:p14="http://schemas.microsoft.com/office/powerpoint/2010/main" val="822774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pport_surfa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838201"/>
            <a:ext cx="3382467" cy="3886200"/>
          </a:xfrm>
          <a:prstGeom prst="rect">
            <a:avLst/>
          </a:prstGeom>
        </p:spPr>
      </p:pic>
      <p:pic>
        <p:nvPicPr>
          <p:cNvPr id="3" name="Picture 2" descr="sl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71600"/>
            <a:ext cx="4269738" cy="4260917"/>
          </a:xfrm>
          <a:prstGeom prst="rect">
            <a:avLst/>
          </a:prstGeom>
        </p:spPr>
      </p:pic>
      <p:sp>
        <p:nvSpPr>
          <p:cNvPr id="2" name="TextBox 1"/>
          <p:cNvSpPr txBox="1"/>
          <p:nvPr/>
        </p:nvSpPr>
        <p:spPr>
          <a:xfrm>
            <a:off x="4220968" y="468869"/>
            <a:ext cx="4114800" cy="400110"/>
          </a:xfrm>
          <a:prstGeom prst="rect">
            <a:avLst/>
          </a:prstGeom>
          <a:noFill/>
        </p:spPr>
        <p:txBody>
          <a:bodyPr wrap="square" rtlCol="0">
            <a:spAutoFit/>
          </a:bodyPr>
          <a:lstStyle/>
          <a:p>
            <a:r>
              <a:rPr lang="en-US" sz="2000" b="1" dirty="0"/>
              <a:t>Overhangs &amp; Supports</a:t>
            </a:r>
          </a:p>
        </p:txBody>
      </p:sp>
    </p:spTree>
    <p:extLst>
      <p:ext uri="{BB962C8B-B14F-4D97-AF65-F5344CB8AC3E}">
        <p14:creationId xmlns:p14="http://schemas.microsoft.com/office/powerpoint/2010/main" val="39362339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24592"/>
            <a:ext cx="7924800" cy="400110"/>
          </a:xfrm>
          <a:prstGeom prst="rect">
            <a:avLst/>
          </a:prstGeom>
          <a:noFill/>
        </p:spPr>
        <p:txBody>
          <a:bodyPr wrap="square" rtlCol="0">
            <a:spAutoFit/>
          </a:bodyPr>
          <a:lstStyle/>
          <a:p>
            <a:r>
              <a:rPr lang="en-US" sz="2000" b="1" dirty="0"/>
              <a:t>Loose Faces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80011"/>
            <a:ext cx="8686800" cy="5429250"/>
          </a:xfrm>
          <a:prstGeom prst="rect">
            <a:avLst/>
          </a:prstGeom>
        </p:spPr>
      </p:pic>
    </p:spTree>
    <p:extLst>
      <p:ext uri="{BB962C8B-B14F-4D97-AF65-F5344CB8AC3E}">
        <p14:creationId xmlns:p14="http://schemas.microsoft.com/office/powerpoint/2010/main" val="17605826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7696200" cy="400110"/>
          </a:xfrm>
          <a:prstGeom prst="rect">
            <a:avLst/>
          </a:prstGeom>
          <a:noFill/>
        </p:spPr>
        <p:txBody>
          <a:bodyPr wrap="square" rtlCol="0">
            <a:spAutoFit/>
          </a:bodyPr>
          <a:lstStyle/>
          <a:p>
            <a:r>
              <a:rPr lang="en-US" sz="2000" b="1" dirty="0"/>
              <a:t>Inverted </a:t>
            </a:r>
            <a:r>
              <a:rPr lang="en-US" sz="2000" b="1" dirty="0" err="1"/>
              <a:t>Normals</a:t>
            </a:r>
            <a:endParaRPr lang="en-US" sz="20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809624"/>
            <a:ext cx="8763000" cy="5476875"/>
          </a:xfrm>
          <a:prstGeom prst="rect">
            <a:avLst/>
          </a:prstGeom>
        </p:spPr>
      </p:pic>
    </p:spTree>
    <p:extLst>
      <p:ext uri="{BB962C8B-B14F-4D97-AF65-F5344CB8AC3E}">
        <p14:creationId xmlns:p14="http://schemas.microsoft.com/office/powerpoint/2010/main" val="604965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33400"/>
            <a:ext cx="8839200" cy="5524500"/>
          </a:xfrm>
          <a:prstGeom prst="rect">
            <a:avLst/>
          </a:prstGeom>
        </p:spPr>
      </p:pic>
    </p:spTree>
    <p:extLst>
      <p:ext uri="{BB962C8B-B14F-4D97-AF65-F5344CB8AC3E}">
        <p14:creationId xmlns:p14="http://schemas.microsoft.com/office/powerpoint/2010/main" val="206553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229600" cy="400110"/>
          </a:xfrm>
          <a:prstGeom prst="rect">
            <a:avLst/>
          </a:prstGeom>
          <a:noFill/>
        </p:spPr>
        <p:txBody>
          <a:bodyPr wrap="square" rtlCol="0">
            <a:spAutoFit/>
          </a:bodyPr>
          <a:lstStyle/>
          <a:p>
            <a:r>
              <a:rPr lang="en-US" sz="2000" b="1" dirty="0"/>
              <a:t>Intersecting Geometry</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62000"/>
            <a:ext cx="8839200" cy="5524500"/>
          </a:xfrm>
          <a:prstGeom prst="rect">
            <a:avLst/>
          </a:prstGeom>
        </p:spPr>
      </p:pic>
    </p:spTree>
    <p:extLst>
      <p:ext uri="{BB962C8B-B14F-4D97-AF65-F5344CB8AC3E}">
        <p14:creationId xmlns:p14="http://schemas.microsoft.com/office/powerpoint/2010/main" val="3437259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09600"/>
            <a:ext cx="8839200" cy="5524500"/>
          </a:xfrm>
          <a:prstGeom prst="rect">
            <a:avLst/>
          </a:prstGeom>
        </p:spPr>
      </p:pic>
    </p:spTree>
    <p:extLst>
      <p:ext uri="{BB962C8B-B14F-4D97-AF65-F5344CB8AC3E}">
        <p14:creationId xmlns:p14="http://schemas.microsoft.com/office/powerpoint/2010/main" val="2566026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23900"/>
            <a:ext cx="8839200" cy="5524500"/>
          </a:xfrm>
          <a:prstGeom prst="rect">
            <a:avLst/>
          </a:prstGeom>
        </p:spPr>
      </p:pic>
      <p:sp>
        <p:nvSpPr>
          <p:cNvPr id="3" name="TextBox 2"/>
          <p:cNvSpPr txBox="1"/>
          <p:nvPr/>
        </p:nvSpPr>
        <p:spPr>
          <a:xfrm>
            <a:off x="76200" y="240268"/>
            <a:ext cx="7696200" cy="369332"/>
          </a:xfrm>
          <a:prstGeom prst="rect">
            <a:avLst/>
          </a:prstGeom>
          <a:noFill/>
        </p:spPr>
        <p:txBody>
          <a:bodyPr wrap="square" rtlCol="0">
            <a:spAutoFit/>
          </a:bodyPr>
          <a:lstStyle/>
          <a:p>
            <a:r>
              <a:rPr lang="en-US" dirty="0"/>
              <a:t>After “combining” the two separate meshes the model becomes one mesh</a:t>
            </a:r>
          </a:p>
        </p:txBody>
      </p:sp>
    </p:spTree>
    <p:extLst>
      <p:ext uri="{BB962C8B-B14F-4D97-AF65-F5344CB8AC3E}">
        <p14:creationId xmlns:p14="http://schemas.microsoft.com/office/powerpoint/2010/main" val="5943923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greco\Downloads\menu-47523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41616"/>
            <a:ext cx="3971926" cy="39719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greco\Downloads\Vases Nano Planter - Bas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339" y="2424070"/>
            <a:ext cx="3094038" cy="30070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49140" y="1146177"/>
            <a:ext cx="3581400" cy="369332"/>
          </a:xfrm>
          <a:prstGeom prst="rect">
            <a:avLst/>
          </a:prstGeom>
          <a:noFill/>
        </p:spPr>
        <p:txBody>
          <a:bodyPr wrap="square" rtlCol="0">
            <a:spAutoFit/>
          </a:bodyPr>
          <a:lstStyle/>
          <a:p>
            <a:r>
              <a:rPr lang="en-US" b="1" dirty="0"/>
              <a:t>Two Part Mold – Has Undercuts</a:t>
            </a:r>
          </a:p>
        </p:txBody>
      </p:sp>
      <p:sp>
        <p:nvSpPr>
          <p:cNvPr id="3" name="TextBox 2"/>
          <p:cNvSpPr txBox="1"/>
          <p:nvPr/>
        </p:nvSpPr>
        <p:spPr>
          <a:xfrm>
            <a:off x="746640" y="1150043"/>
            <a:ext cx="3429000" cy="646331"/>
          </a:xfrm>
          <a:prstGeom prst="rect">
            <a:avLst/>
          </a:prstGeom>
          <a:noFill/>
        </p:spPr>
        <p:txBody>
          <a:bodyPr wrap="square" rtlCol="0">
            <a:spAutoFit/>
          </a:bodyPr>
          <a:lstStyle/>
          <a:p>
            <a:r>
              <a:rPr lang="en-US" b="1" dirty="0"/>
              <a:t>One Part Mold – No Undercuts – </a:t>
            </a:r>
          </a:p>
          <a:p>
            <a:r>
              <a:rPr lang="en-US" b="1" dirty="0"/>
              <a:t>Flairs Out at Top</a:t>
            </a:r>
          </a:p>
        </p:txBody>
      </p:sp>
      <p:sp>
        <p:nvSpPr>
          <p:cNvPr id="4" name="Right Arrow 3"/>
          <p:cNvSpPr/>
          <p:nvPr/>
        </p:nvSpPr>
        <p:spPr>
          <a:xfrm>
            <a:off x="4022014" y="4989616"/>
            <a:ext cx="1311986"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678007" y="2627416"/>
            <a:ext cx="1189393"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15195761">
            <a:off x="371251" y="4093636"/>
            <a:ext cx="1464386"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4439" y="307146"/>
            <a:ext cx="8153400" cy="584775"/>
          </a:xfrm>
          <a:prstGeom prst="rect">
            <a:avLst/>
          </a:prstGeom>
          <a:noFill/>
        </p:spPr>
        <p:txBody>
          <a:bodyPr wrap="square" rtlCol="0">
            <a:spAutoFit/>
          </a:bodyPr>
          <a:lstStyle/>
          <a:p>
            <a:r>
              <a:rPr lang="en-US" sz="3200" b="1" dirty="0"/>
              <a:t>When modeling your cup and bowl remember</a:t>
            </a:r>
            <a:r>
              <a:rPr lang="en-US" dirty="0"/>
              <a:t>:</a:t>
            </a:r>
          </a:p>
        </p:txBody>
      </p:sp>
      <p:pic>
        <p:nvPicPr>
          <p:cNvPr id="1028" name="Picture 4" descr="C:\Users\mgreco\AppData\Local\Microsoft\Windows\Temporary Internet Files\Content.IE5\87G9A1HF\check-mark[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575573"/>
            <a:ext cx="1005067" cy="903288"/>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greco\AppData\Local\Microsoft\Windows\Temporary Internet Files\Content.IE5\PMN7EO5B\X-marks-the-spot[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35186" y="1625949"/>
            <a:ext cx="815048" cy="100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4645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066800"/>
            <a:ext cx="8423564" cy="2438400"/>
          </a:xfrm>
          <a:prstGeom prst="rect">
            <a:avLst/>
          </a:prstGeom>
        </p:spPr>
      </p:pic>
      <p:pic>
        <p:nvPicPr>
          <p:cNvPr id="5" name="Picture 4" descr="proces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444688"/>
            <a:ext cx="6934200" cy="3184712"/>
          </a:xfrm>
          <a:prstGeom prst="rect">
            <a:avLst/>
          </a:prstGeom>
        </p:spPr>
      </p:pic>
      <p:sp>
        <p:nvSpPr>
          <p:cNvPr id="6" name="TextBox 5"/>
          <p:cNvSpPr txBox="1"/>
          <p:nvPr/>
        </p:nvSpPr>
        <p:spPr>
          <a:xfrm>
            <a:off x="381000" y="304800"/>
            <a:ext cx="8610600" cy="830997"/>
          </a:xfrm>
          <a:prstGeom prst="rect">
            <a:avLst/>
          </a:prstGeom>
          <a:noFill/>
        </p:spPr>
        <p:txBody>
          <a:bodyPr wrap="square" rtlCol="0">
            <a:spAutoFit/>
          </a:bodyPr>
          <a:lstStyle/>
          <a:p>
            <a:r>
              <a:rPr lang="en-US" sz="2400" dirty="0"/>
              <a:t>Then 3D printing software “slices” the model into many 3D cross-sections.</a:t>
            </a:r>
          </a:p>
        </p:txBody>
      </p:sp>
    </p:spTree>
    <p:extLst>
      <p:ext uri="{BB962C8B-B14F-4D97-AF65-F5344CB8AC3E}">
        <p14:creationId xmlns:p14="http://schemas.microsoft.com/office/powerpoint/2010/main" val="1871258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vx_large-625x4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764" y="609600"/>
            <a:ext cx="8215036" cy="5638800"/>
          </a:xfrm>
          <a:prstGeom prst="rect">
            <a:avLst/>
          </a:prstGeom>
        </p:spPr>
      </p:pic>
    </p:spTree>
    <p:extLst>
      <p:ext uri="{BB962C8B-B14F-4D97-AF65-F5344CB8AC3E}">
        <p14:creationId xmlns:p14="http://schemas.microsoft.com/office/powerpoint/2010/main" val="1121562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57199"/>
            <a:ext cx="5257800" cy="5928623"/>
          </a:xfrm>
          <a:prstGeom prst="rect">
            <a:avLst/>
          </a:prstGeom>
        </p:spPr>
      </p:pic>
      <p:sp>
        <p:nvSpPr>
          <p:cNvPr id="4" name="TextBox 3"/>
          <p:cNvSpPr txBox="1"/>
          <p:nvPr/>
        </p:nvSpPr>
        <p:spPr>
          <a:xfrm>
            <a:off x="6172200" y="533400"/>
            <a:ext cx="2590800" cy="4801315"/>
          </a:xfrm>
          <a:prstGeom prst="rect">
            <a:avLst/>
          </a:prstGeom>
          <a:noFill/>
        </p:spPr>
        <p:txBody>
          <a:bodyPr wrap="square" rtlCol="0">
            <a:spAutoFit/>
          </a:bodyPr>
          <a:lstStyle/>
          <a:p>
            <a:r>
              <a:rPr lang="en-US" dirty="0"/>
              <a:t>Once the 3D model is sliced the data is sent to a 3D printer which recreates the object one layer at a time, stacking consecutive layers atop one another.</a:t>
            </a:r>
          </a:p>
          <a:p>
            <a:endParaRPr lang="en-US" dirty="0"/>
          </a:p>
          <a:p>
            <a:r>
              <a:rPr lang="en-US" dirty="0"/>
              <a:t>3D printers move along 3 axis – X,Y, and Z</a:t>
            </a:r>
          </a:p>
          <a:p>
            <a:endParaRPr lang="en-US" dirty="0"/>
          </a:p>
          <a:p>
            <a:r>
              <a:rPr lang="en-US" dirty="0"/>
              <a:t>X- left to right</a:t>
            </a:r>
          </a:p>
          <a:p>
            <a:r>
              <a:rPr lang="en-US" dirty="0"/>
              <a:t>Y- back and forth</a:t>
            </a:r>
          </a:p>
          <a:p>
            <a:r>
              <a:rPr lang="en-US" dirty="0"/>
              <a:t>Z – up and down</a:t>
            </a:r>
          </a:p>
          <a:p>
            <a:endParaRPr lang="en-US" dirty="0"/>
          </a:p>
          <a:p>
            <a:r>
              <a:rPr lang="en-US" dirty="0"/>
              <a:t>This is a FDM printer</a:t>
            </a:r>
          </a:p>
          <a:p>
            <a:endParaRPr lang="en-US" dirty="0"/>
          </a:p>
        </p:txBody>
      </p:sp>
    </p:spTree>
    <p:extLst>
      <p:ext uri="{BB962C8B-B14F-4D97-AF65-F5344CB8AC3E}">
        <p14:creationId xmlns:p14="http://schemas.microsoft.com/office/powerpoint/2010/main" val="12726816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c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300" y="368300"/>
            <a:ext cx="6115050" cy="6102417"/>
          </a:xfrm>
          <a:prstGeom prst="rect">
            <a:avLst/>
          </a:prstGeom>
        </p:spPr>
      </p:pic>
    </p:spTree>
    <p:extLst>
      <p:ext uri="{BB962C8B-B14F-4D97-AF65-F5344CB8AC3E}">
        <p14:creationId xmlns:p14="http://schemas.microsoft.com/office/powerpoint/2010/main" val="2401790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rdboard_pear_by_begin_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57200"/>
            <a:ext cx="8686800" cy="5798439"/>
          </a:xfrm>
          <a:prstGeom prst="rect">
            <a:avLst/>
          </a:prstGeom>
        </p:spPr>
      </p:pic>
    </p:spTree>
    <p:extLst>
      <p:ext uri="{BB962C8B-B14F-4D97-AF65-F5344CB8AC3E}">
        <p14:creationId xmlns:p14="http://schemas.microsoft.com/office/powerpoint/2010/main" val="26921727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4379531233_0abe225121_b.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228600"/>
            <a:ext cx="3810000" cy="3452813"/>
          </a:xfrm>
          <a:prstGeom prst="rect">
            <a:avLst/>
          </a:prstGeom>
        </p:spPr>
      </p:pic>
      <p:pic>
        <p:nvPicPr>
          <p:cNvPr id="3" name="Picture 2" descr="14379506063_10417531e9_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685800"/>
            <a:ext cx="3429000" cy="4572000"/>
          </a:xfrm>
          <a:prstGeom prst="rect">
            <a:avLst/>
          </a:prstGeom>
        </p:spPr>
      </p:pic>
      <p:pic>
        <p:nvPicPr>
          <p:cNvPr id="4" name="Picture 3" descr="14172700458_a8117d3d44_b.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3886200"/>
            <a:ext cx="3657600" cy="2743200"/>
          </a:xfrm>
          <a:prstGeom prst="rect">
            <a:avLst/>
          </a:prstGeom>
        </p:spPr>
      </p:pic>
    </p:spTree>
    <p:extLst>
      <p:ext uri="{BB962C8B-B14F-4D97-AF65-F5344CB8AC3E}">
        <p14:creationId xmlns:p14="http://schemas.microsoft.com/office/powerpoint/2010/main" val="262433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314</TotalTime>
  <Words>772</Words>
  <Application>Microsoft Macintosh PowerPoint</Application>
  <PresentationFormat>On-screen Show (4:3)</PresentationFormat>
  <Paragraphs>87</Paragraphs>
  <Slides>37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Adobe Gothic Std B</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Queens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F Greco</dc:creator>
  <cp:lastModifiedBy>Matthew F Greco</cp:lastModifiedBy>
  <cp:revision>42</cp:revision>
  <dcterms:created xsi:type="dcterms:W3CDTF">2015-03-12T16:29:02Z</dcterms:created>
  <dcterms:modified xsi:type="dcterms:W3CDTF">2021-09-10T14:11:37Z</dcterms:modified>
</cp:coreProperties>
</file>