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4" r:id="rId3"/>
    <p:sldId id="257" r:id="rId4"/>
    <p:sldId id="290" r:id="rId5"/>
    <p:sldId id="283" r:id="rId6"/>
    <p:sldId id="269" r:id="rId7"/>
    <p:sldId id="306" r:id="rId8"/>
    <p:sldId id="270" r:id="rId9"/>
    <p:sldId id="271" r:id="rId10"/>
    <p:sldId id="272" r:id="rId11"/>
    <p:sldId id="273" r:id="rId12"/>
    <p:sldId id="286" r:id="rId13"/>
    <p:sldId id="287" r:id="rId14"/>
    <p:sldId id="285" r:id="rId15"/>
    <p:sldId id="289" r:id="rId16"/>
    <p:sldId id="302" r:id="rId17"/>
    <p:sldId id="303" r:id="rId18"/>
    <p:sldId id="304" r:id="rId19"/>
    <p:sldId id="288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68" r:id="rId29"/>
    <p:sldId id="311" r:id="rId30"/>
    <p:sldId id="314" r:id="rId31"/>
    <p:sldId id="330" r:id="rId32"/>
    <p:sldId id="331" r:id="rId33"/>
    <p:sldId id="258" r:id="rId34"/>
    <p:sldId id="261" r:id="rId35"/>
    <p:sldId id="291" r:id="rId36"/>
    <p:sldId id="292" r:id="rId37"/>
    <p:sldId id="293" r:id="rId38"/>
    <p:sldId id="294" r:id="rId39"/>
    <p:sldId id="300" r:id="rId40"/>
    <p:sldId id="307" r:id="rId41"/>
    <p:sldId id="308" r:id="rId42"/>
    <p:sldId id="297" r:id="rId43"/>
    <p:sldId id="313" r:id="rId44"/>
    <p:sldId id="262" r:id="rId45"/>
    <p:sldId id="322" r:id="rId46"/>
    <p:sldId id="265" r:id="rId47"/>
    <p:sldId id="264" r:id="rId48"/>
    <p:sldId id="263" r:id="rId49"/>
    <p:sldId id="266" r:id="rId50"/>
    <p:sldId id="323" r:id="rId51"/>
    <p:sldId id="324" r:id="rId52"/>
    <p:sldId id="325" r:id="rId53"/>
    <p:sldId id="309" r:id="rId54"/>
    <p:sldId id="326" r:id="rId55"/>
    <p:sldId id="327" r:id="rId56"/>
    <p:sldId id="328" r:id="rId57"/>
    <p:sldId id="329" r:id="rId58"/>
    <p:sldId id="318" r:id="rId59"/>
    <p:sldId id="299" r:id="rId60"/>
    <p:sldId id="295" r:id="rId61"/>
    <p:sldId id="310" r:id="rId62"/>
    <p:sldId id="312" r:id="rId63"/>
    <p:sldId id="320" r:id="rId64"/>
    <p:sldId id="317" r:id="rId65"/>
    <p:sldId id="315" r:id="rId66"/>
    <p:sldId id="316" r:id="rId67"/>
    <p:sldId id="319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9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3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59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92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0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1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2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37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17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7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51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80D4FDB8-8C84-4001-9F46-BC65C9720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986F88-1433-4AF7-AF71-41A89DC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46064">
                <a:srgbClr val="000000">
                  <a:alpha val="30000"/>
                </a:srgbClr>
              </a:gs>
              <a:gs pos="68000">
                <a:srgbClr val="000000">
                  <a:alpha val="20000"/>
                </a:srgbClr>
              </a:gs>
              <a:gs pos="0">
                <a:schemeClr val="tx1">
                  <a:alpha val="0"/>
                </a:schemeClr>
              </a:gs>
              <a:gs pos="2600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5E040-03B3-A244-8635-D907181DC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109" y="1907629"/>
            <a:ext cx="7654834" cy="3566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Intermediate &amp; Advanced</a:t>
            </a:r>
            <a:b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Photography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4FFD5D-B985-4624-BBCD-50AD2E168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6400798"/>
            <a:ext cx="12188952" cy="457201"/>
          </a:xfrm>
          <a:prstGeom prst="rect">
            <a:avLst/>
          </a:prstGeom>
          <a:gradFill>
            <a:gsLst>
              <a:gs pos="61000">
                <a:srgbClr val="000000">
                  <a:alpha val="10000"/>
                </a:srgbClr>
              </a:gs>
              <a:gs pos="700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1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Boulevard_du_Temple_by_Daguerre1839.jpg">
            <a:extLst>
              <a:ext uri="{FF2B5EF4-FFF2-40B4-BE49-F238E27FC236}">
                <a16:creationId xmlns:a16="http://schemas.microsoft.com/office/drawing/2014/main" id="{D25299E5-6A67-FC45-91D0-D0406DCC9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17" y="240847"/>
            <a:ext cx="7131050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5">
            <a:extLst>
              <a:ext uri="{FF2B5EF4-FFF2-40B4-BE49-F238E27FC236}">
                <a16:creationId xmlns:a16="http://schemas.microsoft.com/office/drawing/2014/main" id="{506E91E1-7EE3-0544-8C9C-2CDC331B3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517" y="5366885"/>
            <a:ext cx="5697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Boulevard du Temple, Paris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By Louis Daguerre in late 1838 or early 1839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rystal_Palace_Philip Henry Delamotte1854.jpg">
            <a:extLst>
              <a:ext uri="{FF2B5EF4-FFF2-40B4-BE49-F238E27FC236}">
                <a16:creationId xmlns:a16="http://schemas.microsoft.com/office/drawing/2014/main" id="{06C93035-33F1-EF43-81D0-895B89C9F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60" y="156708"/>
            <a:ext cx="676275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>
            <a:extLst>
              <a:ext uri="{FF2B5EF4-FFF2-40B4-BE49-F238E27FC236}">
                <a16:creationId xmlns:a16="http://schemas.microsoft.com/office/drawing/2014/main" id="{F73E4724-CD3D-4047-B808-773BE3255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524" y="5380038"/>
            <a:ext cx="6477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The Crystal Palace at The Great Exhibition, London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by Philip Henry </a:t>
            </a:r>
            <a:r>
              <a:rPr lang="en-US" altLang="en-US" sz="2400" dirty="0" err="1"/>
              <a:t>Delamotte</a:t>
            </a:r>
            <a:r>
              <a:rPr lang="en-US" altLang="en-US" sz="2400" dirty="0"/>
              <a:t>, 1854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551BAE-ED68-E946-A89E-EBB52CD9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352" y="1409866"/>
            <a:ext cx="3394075" cy="800100"/>
          </a:xfrm>
        </p:spPr>
        <p:txBody>
          <a:bodyPr>
            <a:normAutofit fontScale="90000"/>
          </a:bodyPr>
          <a:lstStyle/>
          <a:p>
            <a:pPr algn="l"/>
            <a:r>
              <a:rPr lang="fr-FR" altLang="en-US" sz="2400" b="1" dirty="0"/>
              <a:t>Joseph Nicéphore </a:t>
            </a:r>
            <a:r>
              <a:rPr lang="fr-FR" altLang="en-US" sz="2400" b="1" dirty="0" err="1"/>
              <a:t>Niépce</a:t>
            </a:r>
            <a:br>
              <a:rPr lang="fr-FR" altLang="en-US" sz="2400" dirty="0"/>
            </a:br>
            <a:r>
              <a:rPr lang="fr-FR" altLang="en-US" sz="2000" dirty="0"/>
              <a:t>(</a:t>
            </a:r>
            <a:r>
              <a:rPr lang="en-US" altLang="en-US" sz="2000" dirty="0"/>
              <a:t>1765 – 1833)</a:t>
            </a:r>
          </a:p>
        </p:txBody>
      </p:sp>
      <p:pic>
        <p:nvPicPr>
          <p:cNvPr id="12291" name="Content Placeholder 3" descr="Joseph_Nicéphore_Niépce..jpg">
            <a:extLst>
              <a:ext uri="{FF2B5EF4-FFF2-40B4-BE49-F238E27FC236}">
                <a16:creationId xmlns:a16="http://schemas.microsoft.com/office/drawing/2014/main" id="{847435AC-8C03-C141-A8FA-C6CF04E12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51" r="-62051"/>
          <a:stretch>
            <a:fillRect/>
          </a:stretch>
        </p:blipFill>
        <p:spPr>
          <a:xfrm>
            <a:off x="2198007" y="198377"/>
            <a:ext cx="9842501" cy="5413375"/>
          </a:xfrm>
        </p:spPr>
      </p:pic>
      <p:pic>
        <p:nvPicPr>
          <p:cNvPr id="4" name="Content Placeholder 3" descr="Joseph_Nicéphore_Niépce..jpg">
            <a:extLst>
              <a:ext uri="{FF2B5EF4-FFF2-40B4-BE49-F238E27FC236}">
                <a16:creationId xmlns:a16="http://schemas.microsoft.com/office/drawing/2014/main" id="{2FF54EF6-864B-9843-BB4E-F8ACFAEF5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51" r="-62051"/>
          <a:stretch>
            <a:fillRect/>
          </a:stretch>
        </p:blipFill>
        <p:spPr>
          <a:xfrm>
            <a:off x="2198007" y="209263"/>
            <a:ext cx="9842501" cy="5413375"/>
          </a:xfrm>
          <a:prstGeom prst="rect">
            <a:avLst/>
          </a:prstGeom>
        </p:spPr>
      </p:pic>
      <p:pic>
        <p:nvPicPr>
          <p:cNvPr id="5" name="Content Placeholder 3" descr="Joseph_Nicéphore_Niépce..jpg">
            <a:extLst>
              <a:ext uri="{FF2B5EF4-FFF2-40B4-BE49-F238E27FC236}">
                <a16:creationId xmlns:a16="http://schemas.microsoft.com/office/drawing/2014/main" id="{46493831-A2F0-3B46-A4C1-847005D47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51" r="-62051"/>
          <a:stretch>
            <a:fillRect/>
          </a:stretch>
        </p:blipFill>
        <p:spPr>
          <a:xfrm>
            <a:off x="2198007" y="198377"/>
            <a:ext cx="9842501" cy="54133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B7DD30DC-A35C-904D-910C-7227B92C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807" y="1137358"/>
            <a:ext cx="4626610" cy="796925"/>
          </a:xfrm>
        </p:spPr>
        <p:txBody>
          <a:bodyPr/>
          <a:lstStyle/>
          <a:p>
            <a:pPr algn="l"/>
            <a:r>
              <a:rPr lang="fr-FR" altLang="en-US" sz="2400" b="1" dirty="0"/>
              <a:t>Louis Daguerre </a:t>
            </a:r>
            <a:r>
              <a:rPr lang="fr-FR" altLang="en-US" sz="2000" dirty="0"/>
              <a:t>(1787-1851)</a:t>
            </a:r>
            <a:endParaRPr lang="en-US" altLang="en-US" sz="2000" dirty="0"/>
          </a:p>
        </p:txBody>
      </p:sp>
      <p:pic>
        <p:nvPicPr>
          <p:cNvPr id="13315" name="Content Placeholder 3" descr="Louis_Daguerre_1.jpg">
            <a:extLst>
              <a:ext uri="{FF2B5EF4-FFF2-40B4-BE49-F238E27FC236}">
                <a16:creationId xmlns:a16="http://schemas.microsoft.com/office/drawing/2014/main" id="{9F29B4BC-95D8-F743-BCC1-4AF57E028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09" r="-58409"/>
          <a:stretch>
            <a:fillRect/>
          </a:stretch>
        </p:blipFill>
        <p:spPr>
          <a:xfrm>
            <a:off x="3631406" y="327052"/>
            <a:ext cx="10463213" cy="575468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8A800899-03C1-FD48-BF75-2694D80B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1" y="586468"/>
            <a:ext cx="3594100" cy="168656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altLang="en-US" sz="2400" b="1" dirty="0"/>
              <a:t>James Presley Ball</a:t>
            </a:r>
            <a:br>
              <a:rPr lang="en-US" altLang="en-US" sz="2400" dirty="0"/>
            </a:br>
            <a:r>
              <a:rPr lang="en-US" altLang="en-US" sz="1800" dirty="0"/>
              <a:t>(1825-1904)</a:t>
            </a:r>
            <a:br>
              <a:rPr lang="en-US" altLang="en-US" sz="2400" dirty="0"/>
            </a:br>
            <a:r>
              <a:rPr lang="en-US" sz="1800" dirty="0"/>
              <a:t>Prominent African-American abolitionist, entrepreneur, and </a:t>
            </a:r>
            <a:r>
              <a:rPr lang="fr-FR" sz="1800" dirty="0" err="1"/>
              <a:t>Daguerreotypist</a:t>
            </a:r>
            <a:r>
              <a:rPr lang="fr-FR" sz="1800" dirty="0"/>
              <a:t>.</a:t>
            </a:r>
            <a:br>
              <a:rPr lang="fr-FR" sz="2400" dirty="0"/>
            </a:br>
            <a:endParaRPr lang="en-US" altLang="en-US" sz="2400" dirty="0"/>
          </a:p>
        </p:txBody>
      </p:sp>
      <p:pic>
        <p:nvPicPr>
          <p:cNvPr id="5" name="Content Placeholder 1" descr="James_Presley_Ball_(1825-1904)_from_Willis_1993_from_Mumford_1980.jpg">
            <a:extLst>
              <a:ext uri="{FF2B5EF4-FFF2-40B4-BE49-F238E27FC236}">
                <a16:creationId xmlns:a16="http://schemas.microsoft.com/office/drawing/2014/main" id="{4B7EC265-4FAB-9E42-A9FF-8827EA138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r="19"/>
          <a:stretch/>
        </p:blipFill>
        <p:spPr>
          <a:xfrm>
            <a:off x="1018359" y="216353"/>
            <a:ext cx="4442642" cy="5955752"/>
          </a:xfrm>
        </p:spPr>
      </p:pic>
      <p:pic>
        <p:nvPicPr>
          <p:cNvPr id="6" name="Picture 5" descr="1851-52ad-637.jpg">
            <a:extLst>
              <a:ext uri="{FF2B5EF4-FFF2-40B4-BE49-F238E27FC236}">
                <a16:creationId xmlns:a16="http://schemas.microsoft.com/office/drawing/2014/main" id="{DB570E7E-5624-294A-9C96-DC484249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60" y="1986861"/>
            <a:ext cx="3728740" cy="418110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4DE987C-C1A1-9646-9A90-1DFE0395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773" y="1420813"/>
            <a:ext cx="4622800" cy="808038"/>
          </a:xfrm>
        </p:spPr>
        <p:txBody>
          <a:bodyPr>
            <a:normAutofit fontScale="90000"/>
          </a:bodyPr>
          <a:lstStyle/>
          <a:p>
            <a:pPr algn="l"/>
            <a:r>
              <a:rPr lang="nl-NL" altLang="en-US" sz="2400" b="1" dirty="0"/>
              <a:t>Sir John Frederick William Herschel</a:t>
            </a:r>
            <a:br>
              <a:rPr lang="nl-NL" altLang="en-US" sz="2400" dirty="0"/>
            </a:br>
            <a:r>
              <a:rPr lang="nl-NL" altLang="en-US" sz="2000" dirty="0"/>
              <a:t>(1792-1871)</a:t>
            </a:r>
            <a:endParaRPr lang="en-US" altLang="en-US" sz="2000" dirty="0"/>
          </a:p>
        </p:txBody>
      </p:sp>
      <p:pic>
        <p:nvPicPr>
          <p:cNvPr id="15363" name="Content Placeholder 3" descr="Sir John Frederick William Herschel.JPG">
            <a:extLst>
              <a:ext uri="{FF2B5EF4-FFF2-40B4-BE49-F238E27FC236}">
                <a16:creationId xmlns:a16="http://schemas.microsoft.com/office/drawing/2014/main" id="{C99BCAED-CB83-F048-B837-EF983FFFD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352" r="-74352"/>
          <a:stretch>
            <a:fillRect/>
          </a:stretch>
        </p:blipFill>
        <p:spPr>
          <a:xfrm>
            <a:off x="3623128" y="281442"/>
            <a:ext cx="9793288" cy="53848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2731-7D36-FA4E-B195-CC54507E4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190" y="296410"/>
            <a:ext cx="3679635" cy="3261042"/>
          </a:xfrm>
        </p:spPr>
        <p:txBody>
          <a:bodyPr anchor="t"/>
          <a:lstStyle/>
          <a:p>
            <a:pPr algn="l"/>
            <a:r>
              <a:rPr lang="en-US" sz="2400" b="1" dirty="0"/>
              <a:t>Augustus Washington</a:t>
            </a:r>
            <a:r>
              <a:rPr lang="en-US" sz="2400" dirty="0"/>
              <a:t> </a:t>
            </a:r>
            <a:br>
              <a:rPr lang="en-US" sz="1800" dirty="0"/>
            </a:br>
            <a:r>
              <a:rPr lang="en-US" sz="1800" dirty="0"/>
              <a:t>(c. 1820 – June 7, 1875) was an American photographer and daguerreotypist. He was born in New Jersey as a free person of color and immigrated to Liberia in 1852. He is one of the few African-American daguerreotypists whose career has been documented.</a:t>
            </a:r>
            <a:br>
              <a:rPr lang="en-US" sz="1800" dirty="0"/>
            </a:br>
            <a:br>
              <a:rPr lang="en-US" sz="1800" dirty="0"/>
            </a:br>
            <a:r>
              <a:rPr lang="en-US" sz="1200" dirty="0"/>
              <a:t>Portrait of </a:t>
            </a:r>
            <a:r>
              <a:rPr lang="en-US" sz="1200" b="1" dirty="0"/>
              <a:t>Joseph Jenkins Roberts (</a:t>
            </a:r>
            <a:r>
              <a:rPr lang="en-US" sz="1200" dirty="0"/>
              <a:t>c. 1854)</a:t>
            </a:r>
            <a:br>
              <a:rPr lang="en-US" sz="1400" b="1" dirty="0"/>
            </a:br>
            <a:endParaRPr lang="en-US" sz="1400" dirty="0"/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553D3658-7872-9E4E-9508-11786226E5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5" y="373378"/>
            <a:ext cx="4572000" cy="535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1733E2D8-9EB7-7F40-8683-94E141A1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325" y="3176453"/>
            <a:ext cx="3679635" cy="266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151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01855C11-5D10-CB47-9E1F-F328303540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020" y="297484"/>
            <a:ext cx="4670259" cy="545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id="{254FEBFA-6A4C-794B-8600-CBA4B7DF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22" y="2741893"/>
            <a:ext cx="2528198" cy="300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98C29-FA6F-364E-A9B2-E91E010B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630" y="297484"/>
            <a:ext cx="2951340" cy="2817379"/>
          </a:xfrm>
        </p:spPr>
        <p:txBody>
          <a:bodyPr anchor="t"/>
          <a:lstStyle/>
          <a:p>
            <a:pPr algn="l"/>
            <a:r>
              <a:rPr lang="en-US" sz="1400" b="1" dirty="0"/>
              <a:t>Julia Margaret Cameron</a:t>
            </a:r>
            <a:r>
              <a:rPr lang="en-US" sz="1400" dirty="0"/>
              <a:t> </a:t>
            </a:r>
            <a:br>
              <a:rPr lang="en-US" sz="1400" dirty="0"/>
            </a:br>
            <a:r>
              <a:rPr lang="en-US" sz="1400" dirty="0"/>
              <a:t>(1815 – 1879) was a British photographer who is considered one of the most important portraitists of the 19th century. She is known for her soft-focus close-ups of famous Victorian men and for illustrative images depicting characters from mythology, Christianity, and literature. She also produced sensitive portraits of women and children.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D7B3B-3790-1E41-94F0-1467302D68A3}"/>
              </a:ext>
            </a:extLst>
          </p:cNvPr>
          <p:cNvSpPr txBox="1"/>
          <p:nvPr/>
        </p:nvSpPr>
        <p:spPr>
          <a:xfrm>
            <a:off x="6688619" y="5750053"/>
            <a:ext cx="4761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(c. 1870 by Henry Herschel Hay Cameron)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E9A30-4090-4B46-A99E-C87F055E4CA3}"/>
              </a:ext>
            </a:extLst>
          </p:cNvPr>
          <p:cNvSpPr txBox="1"/>
          <p:nvPr/>
        </p:nvSpPr>
        <p:spPr>
          <a:xfrm>
            <a:off x="3904977" y="5784974"/>
            <a:ext cx="2725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(c. 1864 portrait of Annie Philpot by</a:t>
            </a:r>
          </a:p>
          <a:p>
            <a:r>
              <a:rPr lang="en-US" sz="1200" dirty="0"/>
              <a:t>Julia Margaret Cameron)</a:t>
            </a:r>
          </a:p>
        </p:txBody>
      </p:sp>
    </p:spTree>
    <p:extLst>
      <p:ext uri="{BB962C8B-B14F-4D97-AF65-F5344CB8AC3E}">
        <p14:creationId xmlns:p14="http://schemas.microsoft.com/office/powerpoint/2010/main" val="2843135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1747-E55E-ED45-ABD2-2D5C4A55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083" y="3429000"/>
            <a:ext cx="4492752" cy="17526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1800" b="1" dirty="0"/>
              <a:t>Yu </a:t>
            </a:r>
            <a:r>
              <a:rPr lang="en-US" sz="1800" b="1" dirty="0" err="1"/>
              <a:t>Xunling</a:t>
            </a:r>
            <a:r>
              <a:rPr lang="en-US" sz="1800" dirty="0"/>
              <a:t> (</a:t>
            </a:r>
            <a:r>
              <a:rPr lang="ja-JP" altLang="en-US" sz="1800"/>
              <a:t>裕 勋 龄</a:t>
            </a:r>
            <a:r>
              <a:rPr lang="en-US" altLang="ja-JP" sz="1800" dirty="0"/>
              <a:t>; </a:t>
            </a:r>
            <a:r>
              <a:rPr lang="en-US" sz="1800" i="1" dirty="0" err="1"/>
              <a:t>Yù</a:t>
            </a:r>
            <a:r>
              <a:rPr lang="en-US" sz="1800" i="1" dirty="0"/>
              <a:t> </a:t>
            </a:r>
            <a:r>
              <a:rPr lang="en-US" sz="1800" i="1" dirty="0" err="1"/>
              <a:t>Xūnlíng</a:t>
            </a:r>
            <a:r>
              <a:rPr lang="en-US" sz="1800" i="1" dirty="0"/>
              <a:t> ; 1880–1943</a:t>
            </a:r>
            <a:r>
              <a:rPr lang="en-US" sz="1800" dirty="0"/>
              <a:t>) was a Chinese photographer, and the widow Empress </a:t>
            </a:r>
            <a:r>
              <a:rPr lang="en-US" sz="1800" dirty="0" err="1"/>
              <a:t>Cixi's</a:t>
            </a:r>
            <a:r>
              <a:rPr lang="en-US" sz="1800" dirty="0"/>
              <a:t> court photographer during the late Qing Dynasty. He was the only photographer allowed by the widowed empress to photograph her.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72706" name="Picture 2" descr="Yu Xunling">
            <a:extLst>
              <a:ext uri="{FF2B5EF4-FFF2-40B4-BE49-F238E27FC236}">
                <a16:creationId xmlns:a16="http://schemas.microsoft.com/office/drawing/2014/main" id="{41653384-1995-C545-A215-431F7F1061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13" y="280030"/>
            <a:ext cx="4200144" cy="303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cx101_SCGR251">
            <a:extLst>
              <a:ext uri="{FF2B5EF4-FFF2-40B4-BE49-F238E27FC236}">
                <a16:creationId xmlns:a16="http://schemas.microsoft.com/office/drawing/2014/main" id="{0D2568AB-3846-A540-B704-3D22B70F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952" y="280030"/>
            <a:ext cx="3663696" cy="490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5BE6FC-0475-C84C-AF72-2C80113C4E6D}"/>
              </a:ext>
            </a:extLst>
          </p:cNvPr>
          <p:cNvSpPr txBox="1"/>
          <p:nvPr/>
        </p:nvSpPr>
        <p:spPr>
          <a:xfrm>
            <a:off x="3583142" y="5295371"/>
            <a:ext cx="7790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Few photographs remain of the Empress Dowager </a:t>
            </a:r>
            <a:r>
              <a:rPr lang="en-US" sz="1400" i="1" dirty="0" err="1"/>
              <a:t>Cixi</a:t>
            </a:r>
            <a:r>
              <a:rPr lang="en-US" sz="1400" i="1" dirty="0"/>
              <a:t> (1835–1908), China’s notorious head of state during the final decades of the imperial era. </a:t>
            </a:r>
            <a:r>
              <a:rPr lang="en-US" sz="1400" i="1" dirty="0" err="1"/>
              <a:t>Cixi</a:t>
            </a:r>
            <a:r>
              <a:rPr lang="en-US" sz="1400" i="1" dirty="0"/>
              <a:t> used photographs to model perceptions of her character at the very moment photography was becoming a mass-media vehicle and the Qing dynasty (1644 to 1912) was struggling to survive in a hostile imperialistic world.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2414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 descr="1850s roger fenton.jpg">
            <a:extLst>
              <a:ext uri="{FF2B5EF4-FFF2-40B4-BE49-F238E27FC236}">
                <a16:creationId xmlns:a16="http://schemas.microsoft.com/office/drawing/2014/main" id="{DC8585D6-05DC-B248-A3FB-492D147BF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342" r="-72342"/>
          <a:stretch>
            <a:fillRect/>
          </a:stretch>
        </p:blipFill>
        <p:spPr>
          <a:xfrm>
            <a:off x="-1128873" y="263751"/>
            <a:ext cx="9398775" cy="5168899"/>
          </a:xfrm>
        </p:spPr>
      </p:pic>
      <p:sp>
        <p:nvSpPr>
          <p:cNvPr id="16387" name="Title 1">
            <a:extLst>
              <a:ext uri="{FF2B5EF4-FFF2-40B4-BE49-F238E27FC236}">
                <a16:creationId xmlns:a16="http://schemas.microsoft.com/office/drawing/2014/main" id="{96C94BF2-DD91-F240-82E7-7920282C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008" y="1546452"/>
            <a:ext cx="5411788" cy="1139825"/>
          </a:xfrm>
        </p:spPr>
        <p:txBody>
          <a:bodyPr anchor="t">
            <a:normAutofit fontScale="90000"/>
          </a:bodyPr>
          <a:lstStyle/>
          <a:p>
            <a:pPr algn="l"/>
            <a:r>
              <a:rPr lang="es-ES_tradnl" altLang="en-US" sz="2400" b="1" dirty="0"/>
              <a:t>Roger </a:t>
            </a:r>
            <a:r>
              <a:rPr lang="es-ES_tradnl" altLang="en-US" sz="2400" b="1" dirty="0" err="1"/>
              <a:t>Fenton</a:t>
            </a:r>
            <a:r>
              <a:rPr lang="es-ES_tradnl" altLang="en-US" sz="2400" b="1" dirty="0"/>
              <a:t> </a:t>
            </a:r>
            <a:r>
              <a:rPr lang="es-ES_tradnl" altLang="en-US" sz="2000" dirty="0"/>
              <a:t>(1819-1869)</a:t>
            </a:r>
            <a:br>
              <a:rPr lang="es-ES_tradnl" altLang="en-US" sz="2400" dirty="0"/>
            </a:br>
            <a:r>
              <a:rPr lang="es-ES_tradnl" altLang="en-US" sz="2000" dirty="0" err="1"/>
              <a:t>Early</a:t>
            </a:r>
            <a:r>
              <a:rPr lang="es-ES_tradnl" altLang="en-US" sz="2000" dirty="0"/>
              <a:t> </a:t>
            </a:r>
            <a:r>
              <a:rPr lang="es-ES_tradnl" altLang="en-US" sz="2000" dirty="0" err="1"/>
              <a:t>War</a:t>
            </a:r>
            <a:r>
              <a:rPr lang="es-ES_tradnl" altLang="en-US" sz="2000" dirty="0"/>
              <a:t> </a:t>
            </a:r>
            <a:r>
              <a:rPr lang="es-ES_tradnl" altLang="en-US" sz="2000" dirty="0" err="1"/>
              <a:t>Photographer</a:t>
            </a:r>
            <a:r>
              <a:rPr lang="es-ES_tradnl" altLang="en-US" sz="2000" dirty="0"/>
              <a:t> </a:t>
            </a:r>
            <a:br>
              <a:rPr lang="es-ES_tradnl" altLang="en-US" sz="2000" dirty="0"/>
            </a:br>
            <a:r>
              <a:rPr lang="es-ES_tradnl" altLang="en-US" sz="2000" dirty="0"/>
              <a:t>(</a:t>
            </a:r>
            <a:r>
              <a:rPr lang="es-ES_tradnl" altLang="en-US" sz="2000" dirty="0" err="1"/>
              <a:t>Crimean</a:t>
            </a:r>
            <a:r>
              <a:rPr lang="es-ES_tradnl" altLang="en-US" sz="2000" dirty="0"/>
              <a:t> </a:t>
            </a:r>
            <a:r>
              <a:rPr lang="es-ES_tradnl" altLang="en-US" sz="2000" dirty="0" err="1"/>
              <a:t>War</a:t>
            </a:r>
            <a:r>
              <a:rPr lang="es-ES_tradnl" altLang="en-US" sz="2000" dirty="0"/>
              <a:t>) </a:t>
            </a:r>
            <a:br>
              <a:rPr lang="es-ES_tradnl" altLang="en-US" sz="2400" dirty="0"/>
            </a:br>
            <a:endParaRPr lang="en-US" alt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 descr="Moon__Earth__Sun_by_BamiBimiBanaan.jpg">
            <a:extLst>
              <a:ext uri="{FF2B5EF4-FFF2-40B4-BE49-F238E27FC236}">
                <a16:creationId xmlns:a16="http://schemas.microsoft.com/office/drawing/2014/main" id="{99EB6A69-E1BE-CB45-922D-CAECB6C3C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429" y="236457"/>
            <a:ext cx="9818914" cy="5400757"/>
          </a:xfrm>
        </p:spPr>
      </p:pic>
      <p:sp>
        <p:nvSpPr>
          <p:cNvPr id="3075" name="TextBox 4">
            <a:extLst>
              <a:ext uri="{FF2B5EF4-FFF2-40B4-BE49-F238E27FC236}">
                <a16:creationId xmlns:a16="http://schemas.microsoft.com/office/drawing/2014/main" id="{7945D0C6-A83A-BF43-83AF-F7DD40FD4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9" y="5735185"/>
            <a:ext cx="5919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It all starts with light… and ends with light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Roger_Fenton's_wagon1885.jpg">
            <a:extLst>
              <a:ext uri="{FF2B5EF4-FFF2-40B4-BE49-F238E27FC236}">
                <a16:creationId xmlns:a16="http://schemas.microsoft.com/office/drawing/2014/main" id="{16A8E727-9CC5-2C46-AAF9-D0DE6C05B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1755"/>
            <a:ext cx="52117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>
            <a:extLst>
              <a:ext uri="{FF2B5EF4-FFF2-40B4-BE49-F238E27FC236}">
                <a16:creationId xmlns:a16="http://schemas.microsoft.com/office/drawing/2014/main" id="{6F60A122-4483-CA4C-A7B2-5F543C195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883" y="4770211"/>
            <a:ext cx="4322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Roger Fenton's photographic van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c1855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Photographer-studio-1893.jpg">
            <a:extLst>
              <a:ext uri="{FF2B5EF4-FFF2-40B4-BE49-F238E27FC236}">
                <a16:creationId xmlns:a16="http://schemas.microsoft.com/office/drawing/2014/main" id="{2187186A-1B02-A44D-889F-EAAD6380F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61" y="316593"/>
            <a:ext cx="7356630" cy="508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>
            <a:extLst>
              <a:ext uri="{FF2B5EF4-FFF2-40B4-BE49-F238E27FC236}">
                <a16:creationId xmlns:a16="http://schemas.microsoft.com/office/drawing/2014/main" id="{D84D8FB6-2AA4-7247-BA6B-42C161FAC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75" y="5406574"/>
            <a:ext cx="4332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Photographer’s Studio circa 1895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rownie.jpg">
            <a:extLst>
              <a:ext uri="{FF2B5EF4-FFF2-40B4-BE49-F238E27FC236}">
                <a16:creationId xmlns:a16="http://schemas.microsoft.com/office/drawing/2014/main" id="{AD64C959-2AC3-7E46-9470-2169FAE0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239256"/>
            <a:ext cx="5166068" cy="553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7640C6FF-5CD2-3C43-8A5B-FDA81A0E8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760" y="5272968"/>
            <a:ext cx="5673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Eastman Kodak Brownie Camera, circa 1900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rolleiflexes-800.jpg">
            <a:extLst>
              <a:ext uri="{FF2B5EF4-FFF2-40B4-BE49-F238E27FC236}">
                <a16:creationId xmlns:a16="http://schemas.microsoft.com/office/drawing/2014/main" id="{0296B79F-14B4-2442-A30C-E3DE1CA53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84" y="634317"/>
            <a:ext cx="6862987" cy="514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>
            <a:extLst>
              <a:ext uri="{FF2B5EF4-FFF2-40B4-BE49-F238E27FC236}">
                <a16:creationId xmlns:a16="http://schemas.microsoft.com/office/drawing/2014/main" id="{73B0685B-4470-D84B-98D1-F15723E16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5384" y="2104119"/>
            <a:ext cx="416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TLR - Twin Lens Reflex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3485-004-46554AED.gif">
            <a:extLst>
              <a:ext uri="{FF2B5EF4-FFF2-40B4-BE49-F238E27FC236}">
                <a16:creationId xmlns:a16="http://schemas.microsoft.com/office/drawing/2014/main" id="{8F4B91C1-37C5-BC47-A813-A0202A7C9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4" y="249012"/>
            <a:ext cx="5218339" cy="567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zeiss_ikon.jpg">
            <a:extLst>
              <a:ext uri="{FF2B5EF4-FFF2-40B4-BE49-F238E27FC236}">
                <a16:creationId xmlns:a16="http://schemas.microsoft.com/office/drawing/2014/main" id="{B1A5A1E0-4ECF-D743-BED6-2EBFF0581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15" y="556533"/>
            <a:ext cx="6220054" cy="508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>
            <a:extLst>
              <a:ext uri="{FF2B5EF4-FFF2-40B4-BE49-F238E27FC236}">
                <a16:creationId xmlns:a16="http://schemas.microsoft.com/office/drawing/2014/main" id="{1377AE0A-823F-B647-8DBB-09E9915D9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6" y="1908447"/>
            <a:ext cx="3997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Rangefinder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vintage-canon-ae-1-program-slr-camera1.jpg">
            <a:extLst>
              <a:ext uri="{FF2B5EF4-FFF2-40B4-BE49-F238E27FC236}">
                <a16:creationId xmlns:a16="http://schemas.microsoft.com/office/drawing/2014/main" id="{E1D2AEEE-817C-C046-B1EC-782DDDEE2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06" y="542925"/>
            <a:ext cx="6708094" cy="510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>
            <a:extLst>
              <a:ext uri="{FF2B5EF4-FFF2-40B4-BE49-F238E27FC236}">
                <a16:creationId xmlns:a16="http://schemas.microsoft.com/office/drawing/2014/main" id="{98358DFB-1A16-C54F-BB10-EE80238F8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938" y="1868942"/>
            <a:ext cx="418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SLR - Single Lens Reflex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nikon d90 dslr.JPG">
            <a:extLst>
              <a:ext uri="{FF2B5EF4-FFF2-40B4-BE49-F238E27FC236}">
                <a16:creationId xmlns:a16="http://schemas.microsoft.com/office/drawing/2014/main" id="{B6881E66-298C-ED43-A770-D2AAA4CBB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61" y="0"/>
            <a:ext cx="6397625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>
            <a:extLst>
              <a:ext uri="{FF2B5EF4-FFF2-40B4-BE49-F238E27FC236}">
                <a16:creationId xmlns:a16="http://schemas.microsoft.com/office/drawing/2014/main" id="{4EF9CC90-7D1B-2A49-9C50-6984DB3DB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161" y="1923370"/>
            <a:ext cx="549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DSLR - Digital Single Lens Reflex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F08547C8-67D1-D94E-969C-2F30A5FC3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8" y="0"/>
            <a:ext cx="10584997" cy="63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AECF5-F130-2342-A554-ED48A35F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-3971"/>
            <a:ext cx="10058400" cy="64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82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6C50-0E84-0746-B35C-609B82EB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971" y="1501462"/>
            <a:ext cx="2667000" cy="3058885"/>
          </a:xfrm>
        </p:spPr>
        <p:txBody>
          <a:bodyPr>
            <a:normAutofit/>
          </a:bodyPr>
          <a:lstStyle/>
          <a:p>
            <a:r>
              <a:rPr lang="en-US" sz="2400" dirty="0"/>
              <a:t>PHOTOGRAPHY begins with understanding the nature of light, how it reflects (and absorbs), and the ways we capture that reflected light.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6C705FD-22F2-BA47-9EEE-1F080332D9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138393"/>
            <a:ext cx="8092592" cy="578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965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AE8F-3586-DE44-8631-01319FDB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9275-5674-734F-A1EF-A83FA5F6B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AEBF4D4-67E9-284D-8075-DF16C43DA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7" y="157163"/>
            <a:ext cx="11709532" cy="613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62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uildings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A239DFC0-79AB-9640-8C38-5B7A2975F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019" y="230185"/>
            <a:ext cx="5033962" cy="3355974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19CC30E-4DA8-D540-8541-654730B52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126" y="3686175"/>
            <a:ext cx="9389747" cy="26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58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41DB54D8-2D2B-024A-B63D-5E9D9B2AF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430" y="97962"/>
            <a:ext cx="6078537" cy="3331038"/>
          </a:xfrm>
          <a:prstGeom prst="rect">
            <a:avLst/>
          </a:prstGeom>
        </p:spPr>
      </p:pic>
      <p:pic>
        <p:nvPicPr>
          <p:cNvPr id="7" name="Picture 6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66439C2C-B3BC-9145-A363-40C806BE8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731" y="3429000"/>
            <a:ext cx="6095999" cy="29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64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EFBB4A0A-7882-964C-A9B2-A06F0F60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6" y="561975"/>
            <a:ext cx="8207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Standard Shutter Speeds: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1/4    1/8    1/15    1/30    1/60    1/125    1/250    1/500    1/1000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4C64E61-236A-DD4A-A873-2F0F077BC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6" y="2165350"/>
            <a:ext cx="5218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Standard f-stops: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1.4    2.0    2.8    4    5.6    8    11    16    22 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F07E4EF-496F-EF47-AC3D-0747C4557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021" y="3742456"/>
            <a:ext cx="89296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Shutter Speed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	1/8 	1/15 	1/30 	1/60 	</a:t>
            </a:r>
            <a:r>
              <a:rPr lang="en-US" altLang="en-US" sz="1800" b="1" dirty="0"/>
              <a:t>1/125 </a:t>
            </a:r>
            <a:r>
              <a:rPr lang="en-US" altLang="en-US" sz="1800" dirty="0"/>
              <a:t>	1/250 	1/500 	1/1000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f/stop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	f/32 	f/22 	f/16 	f/11	  </a:t>
            </a:r>
            <a:r>
              <a:rPr lang="en-US" altLang="en-US" sz="1800" b="1" dirty="0"/>
              <a:t>f/8 </a:t>
            </a:r>
            <a:r>
              <a:rPr lang="en-US" altLang="en-US" sz="1800" dirty="0"/>
              <a:t>	f/5.6 	  f/4   	f/2.8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" descr="image055.gif">
            <a:extLst>
              <a:ext uri="{FF2B5EF4-FFF2-40B4-BE49-F238E27FC236}">
                <a16:creationId xmlns:a16="http://schemas.microsoft.com/office/drawing/2014/main" id="{69003B9F-BF27-DF4D-864D-0D1629D9F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565944"/>
            <a:ext cx="10509250" cy="588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FB78BD-CE59-6540-817E-6714923EAB5D}"/>
              </a:ext>
            </a:extLst>
          </p:cNvPr>
          <p:cNvSpPr/>
          <p:nvPr/>
        </p:nvSpPr>
        <p:spPr>
          <a:xfrm>
            <a:off x="7717971" y="565944"/>
            <a:ext cx="3755572" cy="475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TextBox 2">
            <a:extLst>
              <a:ext uri="{FF2B5EF4-FFF2-40B4-BE49-F238E27FC236}">
                <a16:creationId xmlns:a16="http://schemas.microsoft.com/office/drawing/2014/main" id="{442C0BF7-55CD-FE45-9DFA-75CA9DCF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623" y="1965737"/>
            <a:ext cx="24885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n-lt"/>
              </a:rPr>
              <a:t>Depth of Field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depth_lg.jpg">
            <a:extLst>
              <a:ext uri="{FF2B5EF4-FFF2-40B4-BE49-F238E27FC236}">
                <a16:creationId xmlns:a16="http://schemas.microsoft.com/office/drawing/2014/main" id="{72A4DE9C-CE5D-7044-876C-9690884AA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639763"/>
            <a:ext cx="40132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Catmint_DoF_Comparison.jpg">
            <a:extLst>
              <a:ext uri="{FF2B5EF4-FFF2-40B4-BE49-F238E27FC236}">
                <a16:creationId xmlns:a16="http://schemas.microsoft.com/office/drawing/2014/main" id="{938F3F02-62E0-3840-B144-7369B10DD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b="10365"/>
          <a:stretch>
            <a:fillRect/>
          </a:stretch>
        </p:blipFill>
        <p:spPr bwMode="auto">
          <a:xfrm>
            <a:off x="6121400" y="3355976"/>
            <a:ext cx="4071938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1347938157619-dof_1.jpg">
            <a:extLst>
              <a:ext uri="{FF2B5EF4-FFF2-40B4-BE49-F238E27FC236}">
                <a16:creationId xmlns:a16="http://schemas.microsoft.com/office/drawing/2014/main" id="{0E3DC081-2CA8-5041-B818-D676FC497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9" y="349251"/>
            <a:ext cx="257968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xvga_Depth of Field Demo_App Example Photo.jpg">
            <a:extLst>
              <a:ext uri="{FF2B5EF4-FFF2-40B4-BE49-F238E27FC236}">
                <a16:creationId xmlns:a16="http://schemas.microsoft.com/office/drawing/2014/main" id="{397988A1-1A18-0644-B81D-519BC822E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430213"/>
            <a:ext cx="870585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DA02D963-5941-C840-814A-8C836390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74638"/>
            <a:ext cx="4411663" cy="698500"/>
          </a:xfrm>
        </p:spPr>
        <p:txBody>
          <a:bodyPr>
            <a:normAutofit fontScale="90000"/>
          </a:bodyPr>
          <a:lstStyle/>
          <a:p>
            <a:r>
              <a:rPr lang="en-US" altLang="en-US" sz="2400"/>
              <a:t>Shutter Speed’s Effect on Motion</a:t>
            </a:r>
          </a:p>
        </p:txBody>
      </p:sp>
      <p:pic>
        <p:nvPicPr>
          <p:cNvPr id="36867" name="Picture 3" descr="shutter-speed-example.jpg">
            <a:extLst>
              <a:ext uri="{FF2B5EF4-FFF2-40B4-BE49-F238E27FC236}">
                <a16:creationId xmlns:a16="http://schemas.microsoft.com/office/drawing/2014/main" id="{86317C37-9960-DE41-A606-02314E9AC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1108076"/>
            <a:ext cx="84201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shutter-speed-comparison.jpg">
            <a:extLst>
              <a:ext uri="{FF2B5EF4-FFF2-40B4-BE49-F238E27FC236}">
                <a16:creationId xmlns:a16="http://schemas.microsoft.com/office/drawing/2014/main" id="{9AC82C89-53F6-2F47-8A44-CAA91A318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4270375"/>
            <a:ext cx="83613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motion.jpg">
            <a:extLst>
              <a:ext uri="{FF2B5EF4-FFF2-40B4-BE49-F238E27FC236}">
                <a16:creationId xmlns:a16="http://schemas.microsoft.com/office/drawing/2014/main" id="{D89BB473-DEFB-674F-BB6A-2CDE9A3D2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434976"/>
            <a:ext cx="7439025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snow_shutter_speed_comparison.jpg">
            <a:extLst>
              <a:ext uri="{FF2B5EF4-FFF2-40B4-BE49-F238E27FC236}">
                <a16:creationId xmlns:a16="http://schemas.microsoft.com/office/drawing/2014/main" id="{EA7E1461-EEA8-5745-9572-928C9E795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76225"/>
            <a:ext cx="6292850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0ADF683-D569-0544-BAD0-6B704B28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643" y="5072743"/>
            <a:ext cx="6197600" cy="916214"/>
          </a:xfrm>
        </p:spPr>
        <p:txBody>
          <a:bodyPr/>
          <a:lstStyle/>
          <a:p>
            <a:pPr algn="l"/>
            <a:r>
              <a:rPr lang="en-US" altLang="en-US" sz="2400" dirty="0"/>
              <a:t>17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Century Sketch of a </a:t>
            </a:r>
            <a:r>
              <a:rPr lang="en-US" altLang="en-US" sz="2400" b="1" dirty="0"/>
              <a:t>Camera Obscura</a:t>
            </a:r>
            <a:br>
              <a:rPr lang="en-US" altLang="en-US" sz="2400" dirty="0"/>
            </a:br>
            <a:r>
              <a:rPr lang="en-US" sz="2400" dirty="0"/>
              <a:t>(from Latin, meaning “darkened room”)</a:t>
            </a:r>
            <a:endParaRPr lang="en-US" altLang="en-US" sz="2400" dirty="0"/>
          </a:p>
        </p:txBody>
      </p:sp>
      <p:pic>
        <p:nvPicPr>
          <p:cNvPr id="5123" name="Content Placeholder 3" descr="020camera20obscura20niemelc3a420-20valokuva.jpeg">
            <a:extLst>
              <a:ext uri="{FF2B5EF4-FFF2-40B4-BE49-F238E27FC236}">
                <a16:creationId xmlns:a16="http://schemas.microsoft.com/office/drawing/2014/main" id="{DBE9CFE1-6C26-A847-B7EB-3993F6EFA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398463"/>
            <a:ext cx="8229600" cy="452596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7390C05-BA79-5E49-B3E9-EDB952DFB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0" b="407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117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39D4E78-4B4B-294C-8470-AE13E8FF2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1" b="306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ctangle 72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9560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dslr-viewfinder.jpg">
            <a:extLst>
              <a:ext uri="{FF2B5EF4-FFF2-40B4-BE49-F238E27FC236}">
                <a16:creationId xmlns:a16="http://schemas.microsoft.com/office/drawing/2014/main" id="{39FBE725-C7CA-A341-9336-994F6A553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4" b="35007"/>
          <a:stretch>
            <a:fillRect/>
          </a:stretch>
        </p:blipFill>
        <p:spPr bwMode="auto">
          <a:xfrm>
            <a:off x="1979612" y="4822738"/>
            <a:ext cx="823277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5" descr="60D_Q_Screen_ELI.png">
            <a:extLst>
              <a:ext uri="{FF2B5EF4-FFF2-40B4-BE49-F238E27FC236}">
                <a16:creationId xmlns:a16="http://schemas.microsoft.com/office/drawing/2014/main" id="{1F4536A3-655A-9E4D-B21B-67C4CB9F0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7" y="115890"/>
            <a:ext cx="457041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light-meter-exposure.jpg">
            <a:extLst>
              <a:ext uri="{FF2B5EF4-FFF2-40B4-BE49-F238E27FC236}">
                <a16:creationId xmlns:a16="http://schemas.microsoft.com/office/drawing/2014/main" id="{5E493A82-C0EA-0047-BB07-D0AB31F14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631" y="3208251"/>
            <a:ext cx="5138738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light-meter-in-action.png">
            <a:extLst>
              <a:ext uri="{FF2B5EF4-FFF2-40B4-BE49-F238E27FC236}">
                <a16:creationId xmlns:a16="http://schemas.microsoft.com/office/drawing/2014/main" id="{081C86AC-4729-554F-B9FE-CAD97DDD5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r="38519"/>
          <a:stretch>
            <a:fillRect/>
          </a:stretch>
        </p:blipFill>
        <p:spPr bwMode="auto">
          <a:xfrm>
            <a:off x="6442080" y="87314"/>
            <a:ext cx="4416424" cy="321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257E3F62-7C97-5D4F-87E2-B9B624699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214320"/>
            <a:ext cx="6384925" cy="59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FC9139EB-5AB0-2C46-A316-199406A67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539750"/>
            <a:ext cx="3810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>
            <a:extLst>
              <a:ext uri="{FF2B5EF4-FFF2-40B4-BE49-F238E27FC236}">
                <a16:creationId xmlns:a16="http://schemas.microsoft.com/office/drawing/2014/main" id="{43191F20-60A3-E84F-8458-259175D3E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9" y="428625"/>
            <a:ext cx="3062287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E11E826B-7F46-3D48-882A-702086ACA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3294063"/>
            <a:ext cx="4365625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>
            <a:extLst>
              <a:ext uri="{FF2B5EF4-FFF2-40B4-BE49-F238E27FC236}">
                <a16:creationId xmlns:a16="http://schemas.microsoft.com/office/drawing/2014/main" id="{4D130A39-68BC-0F47-A472-D0D676D4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5" y="5873750"/>
            <a:ext cx="2324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Rule of Thirds Example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clothing&#10;&#10;Description automatically generated">
            <a:extLst>
              <a:ext uri="{FF2B5EF4-FFF2-40B4-BE49-F238E27FC236}">
                <a16:creationId xmlns:a16="http://schemas.microsoft.com/office/drawing/2014/main" id="{46BA6309-DF09-984D-8F3A-AE244813F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1" y="297997"/>
            <a:ext cx="3880888" cy="5891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8A3B4F-D5BD-294A-BA9B-AFD63C3E32BC}"/>
              </a:ext>
            </a:extLst>
          </p:cNvPr>
          <p:cNvSpPr txBox="1"/>
          <p:nvPr/>
        </p:nvSpPr>
        <p:spPr>
          <a:xfrm>
            <a:off x="6760028" y="519792"/>
            <a:ext cx="27214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Steve</a:t>
            </a:r>
          </a:p>
          <a:p>
            <a:r>
              <a:rPr lang="en-US" sz="2800" b="1" dirty="0"/>
              <a:t>McCurry</a:t>
            </a:r>
          </a:p>
          <a:p>
            <a:r>
              <a:rPr lang="en-US" dirty="0"/>
              <a:t>b.1950</a:t>
            </a:r>
          </a:p>
        </p:txBody>
      </p:sp>
    </p:spTree>
    <p:extLst>
      <p:ext uri="{BB962C8B-B14F-4D97-AF65-F5344CB8AC3E}">
        <p14:creationId xmlns:p14="http://schemas.microsoft.com/office/powerpoint/2010/main" val="3275262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running through a valley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969083A-9D32-4044-B1A3-345EE45EF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9" y="529771"/>
            <a:ext cx="6585857" cy="5354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E52CF-9C28-B04B-B35D-9140F2114654}"/>
              </a:ext>
            </a:extLst>
          </p:cNvPr>
          <p:cNvSpPr txBox="1"/>
          <p:nvPr/>
        </p:nvSpPr>
        <p:spPr>
          <a:xfrm>
            <a:off x="1719942" y="3206948"/>
            <a:ext cx="1600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Ansel</a:t>
            </a:r>
          </a:p>
          <a:p>
            <a:r>
              <a:rPr lang="en-US" sz="2800" b="1" dirty="0"/>
              <a:t>Adams</a:t>
            </a:r>
          </a:p>
          <a:p>
            <a:r>
              <a:rPr lang="en-US" dirty="0"/>
              <a:t>b.1902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old&#10;&#10;Description automatically generated">
            <a:extLst>
              <a:ext uri="{FF2B5EF4-FFF2-40B4-BE49-F238E27FC236}">
                <a16:creationId xmlns:a16="http://schemas.microsoft.com/office/drawing/2014/main" id="{6D831941-6204-7F4E-9E3E-9A5E3E80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962" y="415732"/>
            <a:ext cx="7053037" cy="51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25ECCA-2B9B-4145-A043-63953BCF23B7}"/>
              </a:ext>
            </a:extLst>
          </p:cNvPr>
          <p:cNvSpPr txBox="1"/>
          <p:nvPr/>
        </p:nvSpPr>
        <p:spPr>
          <a:xfrm>
            <a:off x="2471962" y="570846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Charles </a:t>
            </a:r>
            <a:r>
              <a:rPr lang="en-US" sz="2400" b="1" dirty="0" err="1"/>
              <a:t>Ebbets</a:t>
            </a:r>
            <a:r>
              <a:rPr lang="en-US" sz="2400" b="1" dirty="0"/>
              <a:t> </a:t>
            </a:r>
            <a:r>
              <a:rPr lang="en-US" dirty="0"/>
              <a:t>b.1905</a:t>
            </a:r>
            <a:endParaRPr lang="en-US" sz="2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5FFCB571-13AB-FB4B-9CD1-FA72EC33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012" y="206829"/>
            <a:ext cx="4629773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F9402-A423-8041-90BD-0266745B8DC7}"/>
              </a:ext>
            </a:extLst>
          </p:cNvPr>
          <p:cNvSpPr txBox="1"/>
          <p:nvPr/>
        </p:nvSpPr>
        <p:spPr>
          <a:xfrm>
            <a:off x="1880359" y="4855030"/>
            <a:ext cx="2960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Dorothea Lange</a:t>
            </a:r>
          </a:p>
          <a:p>
            <a:r>
              <a:rPr lang="en-US" dirty="0"/>
              <a:t>b.1895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ilitary tanks on a road&#10;&#10;Description automatically generated with low confidence">
            <a:extLst>
              <a:ext uri="{FF2B5EF4-FFF2-40B4-BE49-F238E27FC236}">
                <a16:creationId xmlns:a16="http://schemas.microsoft.com/office/drawing/2014/main" id="{BECDDCA1-C876-F843-AF0A-8EDC3FD2F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06" y="369409"/>
            <a:ext cx="7682074" cy="5243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D94C3-690C-E942-907E-233F9B7E8011}"/>
              </a:ext>
            </a:extLst>
          </p:cNvPr>
          <p:cNvSpPr txBox="1"/>
          <p:nvPr/>
        </p:nvSpPr>
        <p:spPr>
          <a:xfrm>
            <a:off x="2146106" y="5769429"/>
            <a:ext cx="4167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Charlie Cole </a:t>
            </a:r>
            <a:r>
              <a:rPr lang="en-US" dirty="0"/>
              <a:t>b.1955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8361878-2D43-8443-A8DF-E14AF22A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Stencil" pitchFamily="82" charset="77"/>
              </a:rPr>
              <a:t>Camera Obscura</a:t>
            </a:r>
            <a:br>
              <a:rPr lang="en-US" altLang="en-US" dirty="0">
                <a:latin typeface="Stencil" pitchFamily="82" charset="77"/>
              </a:rPr>
            </a:br>
            <a:r>
              <a:rPr lang="en-US" altLang="en-US" sz="2000" dirty="0">
                <a:latin typeface="Stencil" pitchFamily="82" charset="77"/>
              </a:rPr>
              <a:t>from the Latin: “Dark Room”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6E45F6B3-F5A4-3943-8343-B2090BE3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775" y="2294729"/>
            <a:ext cx="2595563" cy="98266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b="1" dirty="0"/>
              <a:t>Mozi</a:t>
            </a:r>
            <a:r>
              <a:rPr lang="en-US" altLang="en-US" sz="2400" dirty="0"/>
              <a:t> knew it first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/>
              <a:t>(China c400 BC)</a:t>
            </a:r>
          </a:p>
        </p:txBody>
      </p:sp>
      <p:pic>
        <p:nvPicPr>
          <p:cNvPr id="6148" name="Picture 1" descr="Ibn_al-Haytham.png">
            <a:extLst>
              <a:ext uri="{FF2B5EF4-FFF2-40B4-BE49-F238E27FC236}">
                <a16:creationId xmlns:a16="http://schemas.microsoft.com/office/drawing/2014/main" id="{FF862BD2-1645-8143-8F17-7D2EDAF6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9" y="2163764"/>
            <a:ext cx="164147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3">
            <a:extLst>
              <a:ext uri="{FF2B5EF4-FFF2-40B4-BE49-F238E27FC236}">
                <a16:creationId xmlns:a16="http://schemas.microsoft.com/office/drawing/2014/main" id="{6F57597D-D35D-8F4D-9293-CFA12542C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963" y="1925639"/>
            <a:ext cx="2373312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Ibn al-Haytham </a:t>
            </a:r>
            <a:r>
              <a:rPr lang="en-US" altLang="en-US" sz="2400"/>
              <a:t>knew it, clearly described it and actually made one  (Arabia c1000 AD)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150" name="TextBox 4">
            <a:extLst>
              <a:ext uri="{FF2B5EF4-FFF2-40B4-BE49-F238E27FC236}">
                <a16:creationId xmlns:a16="http://schemas.microsoft.com/office/drawing/2014/main" id="{141CD498-BA16-114D-BE9F-AD44D2A7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595" y="5027936"/>
            <a:ext cx="302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Aristotle</a:t>
            </a:r>
            <a:r>
              <a:rPr lang="en-US" altLang="en-US" sz="2400" dirty="0"/>
              <a:t> knew it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/>
              <a:t>(Greek c350 BC)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6151" name="Picture 5" descr="Mozi.jpg">
            <a:extLst>
              <a:ext uri="{FF2B5EF4-FFF2-40B4-BE49-F238E27FC236}">
                <a16:creationId xmlns:a16="http://schemas.microsoft.com/office/drawing/2014/main" id="{34DF3194-36F1-664B-9B11-04C9B4426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9" y="1950931"/>
            <a:ext cx="1855782" cy="2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 descr="Aristotle_Bust_White_Background_Transparent.png">
            <a:extLst>
              <a:ext uri="{FF2B5EF4-FFF2-40B4-BE49-F238E27FC236}">
                <a16:creationId xmlns:a16="http://schemas.microsoft.com/office/drawing/2014/main" id="{13783AEB-B1D6-064F-A4BD-0CADCDEBC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93" y="3756254"/>
            <a:ext cx="15605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7B9B20-AADB-354D-B5B0-522EB8D60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236" y="1201057"/>
            <a:ext cx="7331528" cy="4887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CE5FD2-583E-AE42-90EA-185D0C9CAA61}"/>
              </a:ext>
            </a:extLst>
          </p:cNvPr>
          <p:cNvSpPr txBox="1"/>
          <p:nvPr/>
        </p:nvSpPr>
        <p:spPr>
          <a:xfrm>
            <a:off x="2430236" y="507649"/>
            <a:ext cx="4710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Christian </a:t>
            </a:r>
            <a:r>
              <a:rPr lang="en-US" sz="2800" b="1" dirty="0" err="1"/>
              <a:t>Aslund</a:t>
            </a:r>
            <a:r>
              <a:rPr lang="en-US" sz="2800" b="1" dirty="0"/>
              <a:t> </a:t>
            </a:r>
            <a:r>
              <a:rPr lang="en-US" dirty="0"/>
              <a:t>born c.1970s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1999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a motorcycle&#10;&#10;Description automatically generated with medium confidence">
            <a:extLst>
              <a:ext uri="{FF2B5EF4-FFF2-40B4-BE49-F238E27FC236}">
                <a16:creationId xmlns:a16="http://schemas.microsoft.com/office/drawing/2014/main" id="{15685C7C-0D9B-184A-BAAA-F16F42AA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28" y="445866"/>
            <a:ext cx="7636328" cy="5073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C129D-D28B-E44B-A818-302279BCA8FB}"/>
              </a:ext>
            </a:extLst>
          </p:cNvPr>
          <p:cNvSpPr txBox="1"/>
          <p:nvPr/>
        </p:nvSpPr>
        <p:spPr>
          <a:xfrm>
            <a:off x="2530928" y="5627915"/>
            <a:ext cx="4207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Akasha </a:t>
            </a:r>
            <a:r>
              <a:rPr lang="en-US" sz="2800" b="1" dirty="0" err="1"/>
              <a:t>Rabut</a:t>
            </a:r>
            <a:r>
              <a:rPr lang="en-US" sz="2800" b="1" dirty="0"/>
              <a:t> </a:t>
            </a:r>
            <a:r>
              <a:rPr lang="en-US" dirty="0"/>
              <a:t>born c.1980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05566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31DF62-AEDD-6343-89D0-5DDB887C3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75134"/>
            <a:ext cx="8229600" cy="4457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2C3312-002B-564B-9DBA-E4DE27F8D752}"/>
              </a:ext>
            </a:extLst>
          </p:cNvPr>
          <p:cNvSpPr txBox="1"/>
          <p:nvPr/>
        </p:nvSpPr>
        <p:spPr>
          <a:xfrm>
            <a:off x="5954486" y="525056"/>
            <a:ext cx="3657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Andreas Gursky </a:t>
            </a:r>
            <a:r>
              <a:rPr lang="en-US" dirty="0"/>
              <a:t>b.1955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3052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sitting on a bed&#10;&#10;Description automatically generated with medium confidence">
            <a:extLst>
              <a:ext uri="{FF2B5EF4-FFF2-40B4-BE49-F238E27FC236}">
                <a16:creationId xmlns:a16="http://schemas.microsoft.com/office/drawing/2014/main" id="{E5D8B5C3-5F7F-6143-A4C4-94DD82106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284" y="550638"/>
            <a:ext cx="5414210" cy="5382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B5873-40EE-D84C-886A-AC76EFA6C143}"/>
              </a:ext>
            </a:extLst>
          </p:cNvPr>
          <p:cNvSpPr txBox="1"/>
          <p:nvPr/>
        </p:nvSpPr>
        <p:spPr>
          <a:xfrm>
            <a:off x="1800679" y="2010571"/>
            <a:ext cx="21118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Diane Arbus</a:t>
            </a:r>
          </a:p>
          <a:p>
            <a:r>
              <a:rPr lang="en-US" dirty="0"/>
              <a:t>b.1923</a:t>
            </a:r>
          </a:p>
        </p:txBody>
      </p:sp>
    </p:spTree>
    <p:extLst>
      <p:ext uri="{BB962C8B-B14F-4D97-AF65-F5344CB8AC3E}">
        <p14:creationId xmlns:p14="http://schemas.microsoft.com/office/powerpoint/2010/main" val="262498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jumping in the air&#10;&#10;Description automatically generated with low confidence">
            <a:extLst>
              <a:ext uri="{FF2B5EF4-FFF2-40B4-BE49-F238E27FC236}">
                <a16:creationId xmlns:a16="http://schemas.microsoft.com/office/drawing/2014/main" id="{AD3DFD9A-B89E-4E4D-8323-758CEFED8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485" y="315686"/>
            <a:ext cx="3875314" cy="5812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AC0704-4B4C-7943-B0FC-1798CE59C46B}"/>
              </a:ext>
            </a:extLst>
          </p:cNvPr>
          <p:cNvSpPr txBox="1"/>
          <p:nvPr/>
        </p:nvSpPr>
        <p:spPr>
          <a:xfrm>
            <a:off x="6901545" y="500743"/>
            <a:ext cx="27649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Henri Cartier Bresson</a:t>
            </a:r>
          </a:p>
          <a:p>
            <a:r>
              <a:rPr lang="en-US" dirty="0"/>
              <a:t>b.1908</a:t>
            </a:r>
          </a:p>
        </p:txBody>
      </p:sp>
    </p:spTree>
    <p:extLst>
      <p:ext uri="{BB962C8B-B14F-4D97-AF65-F5344CB8AC3E}">
        <p14:creationId xmlns:p14="http://schemas.microsoft.com/office/powerpoint/2010/main" val="29749065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lothing, blue, colorful&#10;&#10;Description automatically generated">
            <a:extLst>
              <a:ext uri="{FF2B5EF4-FFF2-40B4-BE49-F238E27FC236}">
                <a16:creationId xmlns:a16="http://schemas.microsoft.com/office/drawing/2014/main" id="{9E6105E5-862D-224D-8233-398BDA82C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972" y="424541"/>
            <a:ext cx="5431971" cy="5431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10EC7-D56F-214F-94C7-5481DE7D5AB1}"/>
              </a:ext>
            </a:extLst>
          </p:cNvPr>
          <p:cNvSpPr txBox="1"/>
          <p:nvPr/>
        </p:nvSpPr>
        <p:spPr>
          <a:xfrm>
            <a:off x="2090057" y="3940629"/>
            <a:ext cx="2002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Aïda</a:t>
            </a:r>
            <a:r>
              <a:rPr lang="en-US" sz="2800" b="1" dirty="0"/>
              <a:t> </a:t>
            </a:r>
            <a:r>
              <a:rPr lang="en-US" sz="2800" b="1" dirty="0" err="1"/>
              <a:t>Muluneh</a:t>
            </a:r>
            <a:endParaRPr lang="en-US" sz="2800" b="1" dirty="0"/>
          </a:p>
          <a:p>
            <a:r>
              <a:rPr lang="en-US" sz="1600" dirty="0"/>
              <a:t>b.1974</a:t>
            </a:r>
          </a:p>
        </p:txBody>
      </p:sp>
    </p:spTree>
    <p:extLst>
      <p:ext uri="{BB962C8B-B14F-4D97-AF65-F5344CB8AC3E}">
        <p14:creationId xmlns:p14="http://schemas.microsoft.com/office/powerpoint/2010/main" val="42620143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ople, crowd&#10;&#10;Description automatically generated">
            <a:extLst>
              <a:ext uri="{FF2B5EF4-FFF2-40B4-BE49-F238E27FC236}">
                <a16:creationId xmlns:a16="http://schemas.microsoft.com/office/drawing/2014/main" id="{A9B6438A-6843-0640-9591-472FF606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915" y="412951"/>
            <a:ext cx="7601856" cy="5150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35992-64CB-6E42-AEBB-8321608F9333}"/>
              </a:ext>
            </a:extLst>
          </p:cNvPr>
          <p:cNvSpPr txBox="1"/>
          <p:nvPr/>
        </p:nvSpPr>
        <p:spPr>
          <a:xfrm>
            <a:off x="2325915" y="5704115"/>
            <a:ext cx="5424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Walker Evans </a:t>
            </a:r>
            <a:r>
              <a:rPr lang="en-US" sz="1600" dirty="0"/>
              <a:t>b.1903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27786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D2F4-0E36-874E-92EB-56549EFB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Focal Length</a:t>
            </a:r>
          </a:p>
        </p:txBody>
      </p:sp>
    </p:spTree>
    <p:extLst>
      <p:ext uri="{BB962C8B-B14F-4D97-AF65-F5344CB8AC3E}">
        <p14:creationId xmlns:p14="http://schemas.microsoft.com/office/powerpoint/2010/main" val="6580357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D783442-064A-394F-A334-D478E5E0F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413"/>
            <a:ext cx="12192000" cy="50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025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43DB143D-7E3A-B54F-99E5-6A08014C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497" y="1237570"/>
            <a:ext cx="3633789" cy="754516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Aspect Ratio</a:t>
            </a:r>
          </a:p>
        </p:txBody>
      </p:sp>
      <p:pic>
        <p:nvPicPr>
          <p:cNvPr id="41987" name="Picture 3" descr="2000px-Filmaspectratios_svg.svg.png">
            <a:extLst>
              <a:ext uri="{FF2B5EF4-FFF2-40B4-BE49-F238E27FC236}">
                <a16:creationId xmlns:a16="http://schemas.microsoft.com/office/drawing/2014/main" id="{7E9FF185-1684-7747-84AE-3A4C9CFD6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-14288"/>
            <a:ext cx="317182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amera_Obscura_box18thCentury.jpg">
            <a:extLst>
              <a:ext uri="{FF2B5EF4-FFF2-40B4-BE49-F238E27FC236}">
                <a16:creationId xmlns:a16="http://schemas.microsoft.com/office/drawing/2014/main" id="{B7009131-D111-F44A-8046-7A84CB1A1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4" y="307295"/>
            <a:ext cx="582612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>
            <a:extLst>
              <a:ext uri="{FF2B5EF4-FFF2-40B4-BE49-F238E27FC236}">
                <a16:creationId xmlns:a16="http://schemas.microsoft.com/office/drawing/2014/main" id="{CEB1EB72-D351-7E4B-BCA0-3F74B970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4" y="1432605"/>
            <a:ext cx="3600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Camera Obscura circa 1750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hotography_cheat_sheet_digital_processing1.jpg">
            <a:extLst>
              <a:ext uri="{FF2B5EF4-FFF2-40B4-BE49-F238E27FC236}">
                <a16:creationId xmlns:a16="http://schemas.microsoft.com/office/drawing/2014/main" id="{D71F03A5-5D1B-1941-BF7D-A4A7A69F3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93689"/>
            <a:ext cx="802322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4364A01-3FE5-464A-A755-6C6B4E881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t="1" r="-236" b="7651"/>
          <a:stretch/>
        </p:blipFill>
        <p:spPr bwMode="auto">
          <a:xfrm>
            <a:off x="4017055" y="119502"/>
            <a:ext cx="6280150" cy="626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9076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68265E1-36AC-F247-8ADD-E9FB65CD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0"/>
            <a:ext cx="9456738" cy="638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9467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B91B8AC-902D-1B40-97C0-031D381E7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32051"/>
            <a:ext cx="10272713" cy="60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2757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D935A5A-77AB-A540-9060-2CF9B92BC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9" y="0"/>
            <a:ext cx="9009062" cy="63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970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A8674BC-E5BC-3748-8121-26255948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9" y="157163"/>
            <a:ext cx="9347200" cy="623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089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EED67E1-BAA7-FB48-B639-FFEF6B2B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85728"/>
            <a:ext cx="6205538" cy="620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4095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51204FB-7CDF-844D-AB85-12C0901C6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1" y="157163"/>
            <a:ext cx="554212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34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827FDA68-F241-0C46-93A1-8F37D90BE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2563" y="334194"/>
            <a:ext cx="4074196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F9F9E15-3E24-7A42-8949-0152EF0A6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1392" y="3049148"/>
            <a:ext cx="4394298" cy="23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collage of photos&#10;&#10;Description automatically generated with low confidence">
            <a:extLst>
              <a:ext uri="{FF2B5EF4-FFF2-40B4-BE49-F238E27FC236}">
                <a16:creationId xmlns:a16="http://schemas.microsoft.com/office/drawing/2014/main" id="{3DDF0B77-EF68-6342-9630-A19F9E67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2412" y="57729"/>
            <a:ext cx="3793701" cy="60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E34A27-EF54-924A-B843-83689A22CA04}"/>
              </a:ext>
            </a:extLst>
          </p:cNvPr>
          <p:cNvSpPr txBox="1"/>
          <p:nvPr/>
        </p:nvSpPr>
        <p:spPr>
          <a:xfrm>
            <a:off x="2762731" y="5590176"/>
            <a:ext cx="441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  <a:r>
              <a:rPr lang="en-US" baseline="30000" dirty="0"/>
              <a:t>th  &amp; </a:t>
            </a:r>
            <a:r>
              <a:rPr lang="en-US" dirty="0"/>
              <a:t> 18</a:t>
            </a:r>
            <a:r>
              <a:rPr lang="en-US" baseline="30000" dirty="0"/>
              <a:t>th </a:t>
            </a:r>
            <a:r>
              <a:rPr lang="en-US" dirty="0"/>
              <a:t> Century Camera Obscuras</a:t>
            </a:r>
          </a:p>
        </p:txBody>
      </p:sp>
    </p:spTree>
    <p:extLst>
      <p:ext uri="{BB962C8B-B14F-4D97-AF65-F5344CB8AC3E}">
        <p14:creationId xmlns:p14="http://schemas.microsoft.com/office/powerpoint/2010/main" val="58178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4">
            <a:extLst>
              <a:ext uri="{FF2B5EF4-FFF2-40B4-BE49-F238E27FC236}">
                <a16:creationId xmlns:a16="http://schemas.microsoft.com/office/drawing/2014/main" id="{7C712BF2-7E83-D940-BD9E-0CA18E3E4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54" y="5655356"/>
            <a:ext cx="3584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Room Size Camera Obscura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1E79C3-6A80-F045-953D-C6D0F318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66712"/>
            <a:ext cx="9351706" cy="51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niepce1826firstPhoto.jpg">
            <a:extLst>
              <a:ext uri="{FF2B5EF4-FFF2-40B4-BE49-F238E27FC236}">
                <a16:creationId xmlns:a16="http://schemas.microsoft.com/office/drawing/2014/main" id="{51E74934-9063-754E-AB5D-E2CA30674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29" y="193448"/>
            <a:ext cx="70612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">
            <a:extLst>
              <a:ext uri="{FF2B5EF4-FFF2-40B4-BE49-F238E27FC236}">
                <a16:creationId xmlns:a16="http://schemas.microsoft.com/office/drawing/2014/main" id="{D41061A3-80E4-9748-84D5-E80D383AA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235" y="5018088"/>
            <a:ext cx="56876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 err="1"/>
              <a:t>Thought</a:t>
            </a:r>
            <a:r>
              <a:rPr lang="fr-FR" altLang="en-US" sz="2400" dirty="0"/>
              <a:t> to </a:t>
            </a:r>
            <a:r>
              <a:rPr lang="fr-FR" altLang="en-US" sz="2400" dirty="0" err="1"/>
              <a:t>be</a:t>
            </a:r>
            <a:r>
              <a:rPr lang="fr-FR" altLang="en-US" sz="2400" dirty="0"/>
              <a:t> first permanant </a:t>
            </a:r>
            <a:r>
              <a:rPr lang="fr-FR" altLang="en-US" sz="2400" dirty="0" err="1"/>
              <a:t>photograph</a:t>
            </a:r>
            <a:r>
              <a:rPr lang="fr-FR" altLang="en-US" sz="24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View from the Window at Le Gras (France)</a:t>
            </a:r>
            <a:endParaRPr lang="fr-FR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</a:t>
            </a:r>
            <a:r>
              <a:rPr lang="fr-FR" altLang="en-US" sz="2400" dirty="0"/>
              <a:t>y Joseph Nicéphore </a:t>
            </a:r>
            <a:r>
              <a:rPr lang="fr-FR" altLang="en-US" sz="2400" dirty="0" err="1"/>
              <a:t>Niépce</a:t>
            </a:r>
            <a:r>
              <a:rPr lang="fr-FR" altLang="en-US" sz="2400" dirty="0"/>
              <a:t> 1826</a:t>
            </a:r>
            <a:endParaRPr lang="en-US" alt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RegularSeedLeftStep">
      <a:dk1>
        <a:srgbClr val="000000"/>
      </a:dk1>
      <a:lt1>
        <a:srgbClr val="FFFFFF"/>
      </a:lt1>
      <a:dk2>
        <a:srgbClr val="241B2F"/>
      </a:dk2>
      <a:lt2>
        <a:srgbClr val="F0F1F3"/>
      </a:lt2>
      <a:accent1>
        <a:srgbClr val="AFA145"/>
      </a:accent1>
      <a:accent2>
        <a:srgbClr val="B1703B"/>
      </a:accent2>
      <a:accent3>
        <a:srgbClr val="C3514D"/>
      </a:accent3>
      <a:accent4>
        <a:srgbClr val="B13B68"/>
      </a:accent4>
      <a:accent5>
        <a:srgbClr val="C34DAC"/>
      </a:accent5>
      <a:accent6>
        <a:srgbClr val="983BB1"/>
      </a:accent6>
      <a:hlink>
        <a:srgbClr val="5262C5"/>
      </a:hlink>
      <a:folHlink>
        <a:srgbClr val="7F7F7F"/>
      </a:folHlink>
    </a:clrScheme>
    <a:fontScheme name="Retrospect">
      <a:majorFont>
        <a:latin typeface="Avenir Next LT Pro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 Next LT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</TotalTime>
  <Words>679</Words>
  <Application>Microsoft Macintosh PowerPoint</Application>
  <PresentationFormat>Widescreen</PresentationFormat>
  <Paragraphs>76</Paragraphs>
  <Slides>67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Avenir Next LT Pro</vt:lpstr>
      <vt:lpstr>Avenir Next LT Pro Light</vt:lpstr>
      <vt:lpstr>Calibri</vt:lpstr>
      <vt:lpstr>Stencil</vt:lpstr>
      <vt:lpstr>RetrospectVTI</vt:lpstr>
      <vt:lpstr>Intermediate &amp; Advanced Photography</vt:lpstr>
      <vt:lpstr>PowerPoint Presentation</vt:lpstr>
      <vt:lpstr>PHOTOGRAPHY begins with understanding the nature of light, how it reflects (and absorbs), and the ways we capture that reflected light.</vt:lpstr>
      <vt:lpstr>17th Century Sketch of a Camera Obscura (from Latin, meaning “darkened room”)</vt:lpstr>
      <vt:lpstr>Camera Obscura from the Latin: “Dark Room”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Joseph Nicéphore Niépce (1765 – 1833)</vt:lpstr>
      <vt:lpstr>Louis Daguerre (1787-1851)</vt:lpstr>
      <vt:lpstr>James Presley Ball (1825-1904) Prominent African-American abolitionist, entrepreneur, and Daguerreotypist. </vt:lpstr>
      <vt:lpstr>Sir John Frederick William Herschel (1792-1871)</vt:lpstr>
      <vt:lpstr>Augustus Washington  (c. 1820 – June 7, 1875) was an American photographer and daguerreotypist. He was born in New Jersey as a free person of color and immigrated to Liberia in 1852. He is one of the few African-American daguerreotypists whose career has been documented.  Portrait of Joseph Jenkins Roberts (c. 1854) </vt:lpstr>
      <vt:lpstr>Julia Margaret Cameron  (1815 – 1879) was a British photographer who is considered one of the most important portraitists of the 19th century. She is known for her soft-focus close-ups of famous Victorian men and for illustrative images depicting characters from mythology, Christianity, and literature. She also produced sensitive portraits of women and children.</vt:lpstr>
      <vt:lpstr>Yu Xunling (裕 勋 龄; Yù Xūnlíng ; 1880–1943) was a Chinese photographer, and the widow Empress Cixi's court photographer during the late Qing Dynasty. He was the only photographer allowed by the widowed empress to photograph her.  </vt:lpstr>
      <vt:lpstr>Roger Fenton (1819-1869) Early War Photographer  (Crimean War)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Shutter Speed’s Effect on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Focal Length</vt:lpstr>
      <vt:lpstr>PowerPoint Presentation</vt:lpstr>
      <vt:lpstr>Aspect Ratio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Intermediate &amp; Advanced Photography</dc:title>
  <dc:creator>Matthew Greco</dc:creator>
  <cp:lastModifiedBy>Matthew Greco</cp:lastModifiedBy>
  <cp:revision>12</cp:revision>
  <dcterms:created xsi:type="dcterms:W3CDTF">2021-09-01T01:39:49Z</dcterms:created>
  <dcterms:modified xsi:type="dcterms:W3CDTF">2022-02-10T01:32:26Z</dcterms:modified>
</cp:coreProperties>
</file>