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82" r:id="rId2"/>
    <p:sldId id="284" r:id="rId3"/>
    <p:sldId id="298" r:id="rId4"/>
    <p:sldId id="290" r:id="rId5"/>
    <p:sldId id="283" r:id="rId6"/>
    <p:sldId id="269" r:id="rId7"/>
    <p:sldId id="270" r:id="rId8"/>
    <p:sldId id="271" r:id="rId9"/>
    <p:sldId id="272" r:id="rId10"/>
    <p:sldId id="273" r:id="rId11"/>
    <p:sldId id="286" r:id="rId12"/>
    <p:sldId id="287" r:id="rId13"/>
    <p:sldId id="302" r:id="rId14"/>
    <p:sldId id="285" r:id="rId15"/>
    <p:sldId id="289" r:id="rId16"/>
    <p:sldId id="303" r:id="rId17"/>
    <p:sldId id="304" r:id="rId18"/>
    <p:sldId id="288" r:id="rId19"/>
    <p:sldId id="305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68" r:id="rId29"/>
    <p:sldId id="301" r:id="rId30"/>
    <p:sldId id="295" r:id="rId31"/>
    <p:sldId id="256" r:id="rId32"/>
    <p:sldId id="315" r:id="rId33"/>
    <p:sldId id="316" r:id="rId34"/>
    <p:sldId id="330" r:id="rId35"/>
    <p:sldId id="331" r:id="rId36"/>
    <p:sldId id="258" r:id="rId37"/>
    <p:sldId id="260" r:id="rId38"/>
    <p:sldId id="261" r:id="rId39"/>
    <p:sldId id="291" r:id="rId40"/>
    <p:sldId id="292" r:id="rId41"/>
    <p:sldId id="293" r:id="rId42"/>
    <p:sldId id="294" r:id="rId43"/>
    <p:sldId id="300" r:id="rId44"/>
    <p:sldId id="296" r:id="rId45"/>
    <p:sldId id="297" r:id="rId46"/>
    <p:sldId id="299" r:id="rId47"/>
    <p:sldId id="262" r:id="rId48"/>
    <p:sldId id="308" r:id="rId49"/>
    <p:sldId id="265" r:id="rId50"/>
    <p:sldId id="264" r:id="rId51"/>
    <p:sldId id="263" r:id="rId52"/>
    <p:sldId id="266" r:id="rId53"/>
    <p:sldId id="306" r:id="rId54"/>
    <p:sldId id="307" r:id="rId55"/>
    <p:sldId id="313" r:id="rId56"/>
    <p:sldId id="309" r:id="rId57"/>
    <p:sldId id="310" r:id="rId58"/>
    <p:sldId id="311" r:id="rId59"/>
    <p:sldId id="312" r:id="rId60"/>
    <p:sldId id="314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C3826-46E4-B94C-85B5-0AE30FAB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1F81C-6167-4948-AE40-D149F2DE6861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D296D-C00D-FA44-A2F0-C0D7777B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7BE84-855E-C844-9BA5-981D657B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CB89C-DEA7-8546-B90A-41991A6EF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98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C983-7E3B-7A46-8A8E-C0FA6878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AE00-258E-8D42-AFB6-A460B9AAA410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579B6-5947-344C-A9D3-86C01CD0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5B755-56A9-5D4C-AB47-5F53BF9A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93924-2F60-1940-9B4E-088B043D1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38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92F9A-6682-3247-A199-E1D1B3B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6307-34D9-3048-BD9F-744C2DD5B016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79D3F-073B-3D47-B2CA-AE5ED7A6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D3A03-0BE5-404A-9671-6F6BC44C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43E33-A59E-6B47-BF3E-BB1D78E38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0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48DED-7858-3440-8665-23A2B245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668E-C521-FD4B-919D-6B117B6E3AA1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C625-F18E-9A4F-A87F-66DD87063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7AC59-65EC-2745-AA1B-493D7946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5CB7B-A817-CD4A-A31A-D5841882A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92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9368D-6697-1F48-8F82-945EA8FC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65CF-E199-3B42-B6C9-2A6431DB3794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37C4D-C7EB-864C-AC97-A3C44D6D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5BCEC-F129-C04D-9465-67A0CEE9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C7C86-0D95-4C44-B740-5E7132769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11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49D43-3B8A-1D4D-8899-8D6FDD5E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4E42D-8C1F-1D44-95FA-ADA80D3B75E4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185C0B-230F-BE45-AFA5-B074BD36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4E8382-CA5C-5940-B001-4C26708F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D28E5-B0B8-A347-A783-66F8D9231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97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835F7D-A07A-744C-98BC-FC53FA6B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1A69-D80B-5B4C-A4F1-3907D1DA2225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F4FB13-D9F3-F540-BA96-063DC6B3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9314C0-17FE-154E-845B-65F0F911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80421-B8E1-0741-A453-CE81ACD7A9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28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5A7FF8-21EC-164D-9A53-1B7F04ED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A396F-2100-F34A-9A15-3BE4468A03C5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0FBE66-679B-574B-9C04-F60F1348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E667E9-4B9B-C044-8821-0F9D7691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55213-08C6-9441-8813-7A0ED81D8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98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85DC72-39B3-9B45-92D3-05729B2E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03516-623B-A94A-96BB-28344C6C5B5C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B9308F-6189-CC42-BC96-7B3B6181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0F096B-976E-CE4D-92E5-07E88957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C8C7E-179C-4145-AA8B-2E4904E03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32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F81CA4-9462-3644-91AB-3EC98D64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7FD17-29ED-B443-BBD6-0885C5DBF1B3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4BD0-1E69-5649-8745-766FE3BA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897C43-8574-1546-83AC-490480FE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B7127-529B-5C4B-B258-685C92BCE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86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BAD8C4-6EE8-804C-8FDC-627C52ED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1CE85-1C62-2D43-8795-6CEC6150F5FE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B1CC8F-529C-2D42-903D-5A82878C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56B0A2-D828-B049-B320-73B7D367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30BF3-7F8C-3448-A764-11159D5F4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71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4EEDE6-58E9-044F-A769-DDC9EF57F7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D98F3C-1EC8-4A47-B2D7-193AFCE83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BB803-F673-9241-83C9-55E04F926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A5032F2-A353-8A46-B025-6AF1DEFA66E9}" type="datetimeFigureOut">
              <a:rPr lang="en-US" altLang="en-US"/>
              <a:pPr>
                <a:defRPr/>
              </a:pPr>
              <a:t>2/9/22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0D937-735B-1843-BE93-4A8E640E2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8D14E-6E06-424F-9F6F-D335DD1AD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E85870-8198-9840-B075-E30895CAEF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_OyHUqIIOU" TargetMode="External"/><Relationship Id="rId2" Type="http://schemas.openxmlformats.org/officeDocument/2006/relationships/hyperlink" Target="https://www.youtube.com/watch?v=CmjeCchGRQ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kZ9Eq0DQqQ" TargetMode="External"/><Relationship Id="rId4" Type="http://schemas.openxmlformats.org/officeDocument/2006/relationships/hyperlink" Target="https://www.youtube.com/watch?v=ewGAmiLuYC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DBF37FBE-32E8-0E4A-9C68-CF63CBA6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965200"/>
            <a:ext cx="8229600" cy="3521075"/>
          </a:xfrm>
        </p:spPr>
        <p:txBody>
          <a:bodyPr/>
          <a:lstStyle/>
          <a:p>
            <a:r>
              <a:rPr lang="en-US" altLang="en-US" sz="7200" b="1" dirty="0"/>
              <a:t>PHOTOGRAPHY</a:t>
            </a:r>
            <a:br>
              <a:rPr lang="en-US" altLang="en-US" dirty="0"/>
            </a:br>
            <a:r>
              <a:rPr lang="en-US" altLang="en-US" sz="3600" dirty="0"/>
              <a:t>from the Greek</a:t>
            </a:r>
            <a:br>
              <a:rPr lang="en-US" altLang="en-US" sz="3600" dirty="0"/>
            </a:br>
            <a:r>
              <a:rPr lang="en-US" altLang="en-US" sz="3600" dirty="0"/>
              <a:t>Photos: Light   </a:t>
            </a:r>
            <a:r>
              <a:rPr lang="en-US" altLang="en-US" sz="3600" dirty="0" err="1"/>
              <a:t>Graphe</a:t>
            </a:r>
            <a:r>
              <a:rPr lang="en-US" altLang="en-US" sz="3600" dirty="0"/>
              <a:t>: Draw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rystal_Palace_Philip Henry Delamotte1854.jpg">
            <a:extLst>
              <a:ext uri="{FF2B5EF4-FFF2-40B4-BE49-F238E27FC236}">
                <a16:creationId xmlns:a16="http://schemas.microsoft.com/office/drawing/2014/main" id="{33760234-1B66-9A4B-B82C-C80C9934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515938"/>
            <a:ext cx="676275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>
            <a:extLst>
              <a:ext uri="{FF2B5EF4-FFF2-40B4-BE49-F238E27FC236}">
                <a16:creationId xmlns:a16="http://schemas.microsoft.com/office/drawing/2014/main" id="{6F05E038-4A56-B840-A304-36E0D7239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5684838"/>
            <a:ext cx="6477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Crystal Palace at The Great Exhibition, London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by Philip Henry Delamotte, 1854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551BAE-ED68-E946-A89E-EBB52CD9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750" y="5727383"/>
            <a:ext cx="3394075" cy="800100"/>
          </a:xfrm>
        </p:spPr>
        <p:txBody>
          <a:bodyPr/>
          <a:lstStyle/>
          <a:p>
            <a:pPr algn="l"/>
            <a:r>
              <a:rPr lang="fr-FR" altLang="en-US" sz="2400" b="1" dirty="0"/>
              <a:t>Joseph Nicéphore </a:t>
            </a:r>
            <a:r>
              <a:rPr lang="fr-FR" altLang="en-US" sz="2400" b="1" dirty="0" err="1"/>
              <a:t>Niépce</a:t>
            </a:r>
            <a:br>
              <a:rPr lang="fr-FR" altLang="en-US" sz="2400" dirty="0"/>
            </a:br>
            <a:r>
              <a:rPr lang="fr-FR" altLang="en-US" sz="2000" dirty="0"/>
              <a:t>(</a:t>
            </a:r>
            <a:r>
              <a:rPr lang="en-US" altLang="en-US" sz="2000" dirty="0"/>
              <a:t>1765 – 1833)</a:t>
            </a:r>
          </a:p>
        </p:txBody>
      </p:sp>
      <p:pic>
        <p:nvPicPr>
          <p:cNvPr id="12291" name="Content Placeholder 3" descr="Joseph_Nicéphore_Niépce..jpg">
            <a:extLst>
              <a:ext uri="{FF2B5EF4-FFF2-40B4-BE49-F238E27FC236}">
                <a16:creationId xmlns:a16="http://schemas.microsoft.com/office/drawing/2014/main" id="{847435AC-8C03-C141-A8FA-C6CF04E12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51" r="-62051"/>
          <a:stretch>
            <a:fillRect/>
          </a:stretch>
        </p:blipFill>
        <p:spPr>
          <a:xfrm>
            <a:off x="-349251" y="274575"/>
            <a:ext cx="9842501" cy="5413375"/>
          </a:xfrm>
        </p:spPr>
      </p:pic>
    </p:spTree>
    <p:extLst>
      <p:ext uri="{BB962C8B-B14F-4D97-AF65-F5344CB8AC3E}">
        <p14:creationId xmlns:p14="http://schemas.microsoft.com/office/powerpoint/2010/main" val="301105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7DD30DC-A35C-904D-910C-7227B92C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50" y="5891213"/>
            <a:ext cx="4626610" cy="796925"/>
          </a:xfrm>
        </p:spPr>
        <p:txBody>
          <a:bodyPr/>
          <a:lstStyle/>
          <a:p>
            <a:pPr algn="l"/>
            <a:r>
              <a:rPr lang="fr-FR" altLang="en-US" sz="2400" b="1" dirty="0"/>
              <a:t>Louis Daguerre </a:t>
            </a:r>
            <a:r>
              <a:rPr lang="fr-FR" altLang="en-US" sz="2000" dirty="0"/>
              <a:t>(1787-1851)</a:t>
            </a:r>
            <a:endParaRPr lang="en-US" altLang="en-US" sz="2000" dirty="0"/>
          </a:p>
        </p:txBody>
      </p:sp>
      <p:pic>
        <p:nvPicPr>
          <p:cNvPr id="13315" name="Content Placeholder 3" descr="Louis_Daguerre_1.jpg">
            <a:extLst>
              <a:ext uri="{FF2B5EF4-FFF2-40B4-BE49-F238E27FC236}">
                <a16:creationId xmlns:a16="http://schemas.microsoft.com/office/drawing/2014/main" id="{9F29B4BC-95D8-F743-BCC1-4AF57E028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09" r="-58409"/>
          <a:stretch>
            <a:fillRect/>
          </a:stretch>
        </p:blipFill>
        <p:spPr>
          <a:xfrm>
            <a:off x="-659607" y="282829"/>
            <a:ext cx="10463213" cy="5754688"/>
          </a:xfrm>
        </p:spPr>
      </p:pic>
    </p:spTree>
    <p:extLst>
      <p:ext uri="{BB962C8B-B14F-4D97-AF65-F5344CB8AC3E}">
        <p14:creationId xmlns:p14="http://schemas.microsoft.com/office/powerpoint/2010/main" val="405881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A800899-03C1-FD48-BF75-2694D80B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0" y="508000"/>
            <a:ext cx="3594100" cy="1686560"/>
          </a:xfrm>
        </p:spPr>
        <p:txBody>
          <a:bodyPr anchor="t"/>
          <a:lstStyle/>
          <a:p>
            <a:pPr algn="l"/>
            <a:r>
              <a:rPr lang="en-US" altLang="en-US" sz="2400" b="1" dirty="0"/>
              <a:t>James Presley Ball</a:t>
            </a:r>
            <a:br>
              <a:rPr lang="en-US" altLang="en-US" sz="2400" dirty="0"/>
            </a:br>
            <a:r>
              <a:rPr lang="en-US" altLang="en-US" sz="1800" dirty="0"/>
              <a:t>(1825-1904)</a:t>
            </a:r>
            <a:br>
              <a:rPr lang="en-US" altLang="en-US" sz="2400" dirty="0"/>
            </a:br>
            <a:r>
              <a:rPr lang="en-US" sz="1800" dirty="0"/>
              <a:t>Prominent African-American abolitionist, entrepreneur, and </a:t>
            </a:r>
            <a:r>
              <a:rPr lang="fr-FR" sz="1800" dirty="0" err="1"/>
              <a:t>Daguerreotypist</a:t>
            </a:r>
            <a:r>
              <a:rPr lang="fr-FR" sz="1800" dirty="0"/>
              <a:t>.</a:t>
            </a:r>
            <a:br>
              <a:rPr lang="fr-FR" sz="2400" dirty="0"/>
            </a:br>
            <a:endParaRPr lang="en-US" altLang="en-US" sz="2400" dirty="0"/>
          </a:p>
        </p:txBody>
      </p:sp>
      <p:pic>
        <p:nvPicPr>
          <p:cNvPr id="5" name="Content Placeholder 1" descr="James_Presley_Ball_(1825-1904)_from_Willis_1993_from_Mumford_1980.jpg">
            <a:extLst>
              <a:ext uri="{FF2B5EF4-FFF2-40B4-BE49-F238E27FC236}">
                <a16:creationId xmlns:a16="http://schemas.microsoft.com/office/drawing/2014/main" id="{4B7EC265-4FAB-9E42-A9FF-8827EA138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r="19"/>
          <a:stretch/>
        </p:blipFill>
        <p:spPr>
          <a:xfrm>
            <a:off x="596900" y="314325"/>
            <a:ext cx="4442642" cy="5955752"/>
          </a:xfrm>
        </p:spPr>
      </p:pic>
      <p:pic>
        <p:nvPicPr>
          <p:cNvPr id="6" name="Picture 5" descr="1851-52ad-637.jpg">
            <a:extLst>
              <a:ext uri="{FF2B5EF4-FFF2-40B4-BE49-F238E27FC236}">
                <a16:creationId xmlns:a16="http://schemas.microsoft.com/office/drawing/2014/main" id="{DB570E7E-5624-294A-9C96-DC484249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6" y="2389632"/>
            <a:ext cx="3460608" cy="38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A9CBA440-F631-7746-89A0-126EE6C8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0" y="5824538"/>
            <a:ext cx="5797550" cy="719137"/>
          </a:xfrm>
        </p:spPr>
        <p:txBody>
          <a:bodyPr/>
          <a:lstStyle/>
          <a:p>
            <a:pPr algn="l"/>
            <a:r>
              <a:rPr lang="en-US" altLang="en-US" sz="2400" b="1" dirty="0"/>
              <a:t>William Henry Fox Talbot</a:t>
            </a:r>
            <a:br>
              <a:rPr lang="en-US" altLang="en-US" sz="2400" dirty="0"/>
            </a:br>
            <a:r>
              <a:rPr lang="en-US" altLang="en-US" sz="2000" dirty="0"/>
              <a:t>by John Moffat c. 1864</a:t>
            </a:r>
          </a:p>
        </p:txBody>
      </p:sp>
      <p:pic>
        <p:nvPicPr>
          <p:cNvPr id="14339" name="Content Placeholder 3" descr="William_Henry_Fox_Talbot,_by_John_Moffat,_1864.jpg">
            <a:extLst>
              <a:ext uri="{FF2B5EF4-FFF2-40B4-BE49-F238E27FC236}">
                <a16:creationId xmlns:a16="http://schemas.microsoft.com/office/drawing/2014/main" id="{66CC6C8B-8F25-7E4D-8822-C05A1E0E5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1" r="-64951"/>
          <a:stretch>
            <a:fillRect/>
          </a:stretch>
        </p:blipFill>
        <p:spPr>
          <a:xfrm>
            <a:off x="-330200" y="412750"/>
            <a:ext cx="9766300" cy="53705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4DE987C-C1A1-9646-9A90-1DFE0395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5765482"/>
            <a:ext cx="4622800" cy="808038"/>
          </a:xfrm>
        </p:spPr>
        <p:txBody>
          <a:bodyPr/>
          <a:lstStyle/>
          <a:p>
            <a:pPr algn="l"/>
            <a:r>
              <a:rPr lang="nl-NL" altLang="en-US" sz="2400" b="1" dirty="0"/>
              <a:t>Sir John Frederick William Herschel</a:t>
            </a:r>
            <a:br>
              <a:rPr lang="nl-NL" altLang="en-US" sz="2400" dirty="0"/>
            </a:br>
            <a:r>
              <a:rPr lang="nl-NL" altLang="en-US" sz="2000" dirty="0"/>
              <a:t>(1792-1871)</a:t>
            </a:r>
            <a:endParaRPr lang="en-US" altLang="en-US" sz="2000" dirty="0"/>
          </a:p>
        </p:txBody>
      </p:sp>
      <p:pic>
        <p:nvPicPr>
          <p:cNvPr id="15363" name="Content Placeholder 3" descr="Sir John Frederick William Herschel.JPG">
            <a:extLst>
              <a:ext uri="{FF2B5EF4-FFF2-40B4-BE49-F238E27FC236}">
                <a16:creationId xmlns:a16="http://schemas.microsoft.com/office/drawing/2014/main" id="{C99BCAED-CB83-F048-B837-EF983FFFD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352" r="-74352"/>
          <a:stretch>
            <a:fillRect/>
          </a:stretch>
        </p:blipFill>
        <p:spPr>
          <a:xfrm>
            <a:off x="-317500" y="303213"/>
            <a:ext cx="9793288" cy="5384800"/>
          </a:xfrm>
        </p:spPr>
      </p:pic>
    </p:spTree>
    <p:extLst>
      <p:ext uri="{BB962C8B-B14F-4D97-AF65-F5344CB8AC3E}">
        <p14:creationId xmlns:p14="http://schemas.microsoft.com/office/powerpoint/2010/main" val="22028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2731-7D36-FA4E-B195-CC54507E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818" y="274638"/>
            <a:ext cx="3679635" cy="3261042"/>
          </a:xfrm>
        </p:spPr>
        <p:txBody>
          <a:bodyPr anchor="t"/>
          <a:lstStyle/>
          <a:p>
            <a:pPr algn="l"/>
            <a:r>
              <a:rPr lang="en-US" sz="2400" b="1" dirty="0"/>
              <a:t>Augustus Washington</a:t>
            </a:r>
            <a:r>
              <a:rPr lang="en-US" sz="2400" dirty="0"/>
              <a:t> </a:t>
            </a:r>
            <a:br>
              <a:rPr lang="en-US" sz="1800" dirty="0"/>
            </a:br>
            <a:r>
              <a:rPr lang="en-US" sz="1800" dirty="0"/>
              <a:t>(c. 1820 – June 7, 1875) was an American photographer and daguerreotypist. He was born in New Jersey as a free person of color and immigrated to Liberia in 1852. He is one of the few African-American daguerreotypists whose career has been documented.</a:t>
            </a:r>
            <a:br>
              <a:rPr lang="en-US" sz="1800" dirty="0"/>
            </a:br>
            <a:br>
              <a:rPr lang="en-US" sz="1800" dirty="0"/>
            </a:br>
            <a:r>
              <a:rPr lang="en-US" sz="1200" dirty="0"/>
              <a:t>Portrait of </a:t>
            </a:r>
            <a:r>
              <a:rPr lang="en-US" sz="1200" b="1" dirty="0"/>
              <a:t>Joseph Jenkins Roberts (</a:t>
            </a:r>
            <a:r>
              <a:rPr lang="en-US" sz="1200" dirty="0"/>
              <a:t>c. 1854)</a:t>
            </a:r>
            <a:br>
              <a:rPr lang="en-US" sz="1400" b="1" dirty="0"/>
            </a:br>
            <a:endParaRPr lang="en-US" sz="1400" dirty="0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553D3658-7872-9E4E-9508-11786226E5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2" y="601977"/>
            <a:ext cx="4572000" cy="53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1733E2D8-9EB7-7F40-8683-94E141A1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65" y="3535680"/>
            <a:ext cx="3679635" cy="26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59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1855C11-5D10-CB47-9E1F-F328303540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76" y="411849"/>
            <a:ext cx="4670259" cy="54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254FEBFA-6A4C-794B-8600-CBA4B7DF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2" y="3035808"/>
            <a:ext cx="2528198" cy="30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98C29-FA6F-364E-A9B2-E91E010B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328157"/>
            <a:ext cx="2951340" cy="2817379"/>
          </a:xfrm>
        </p:spPr>
        <p:txBody>
          <a:bodyPr anchor="t"/>
          <a:lstStyle/>
          <a:p>
            <a:pPr algn="l"/>
            <a:r>
              <a:rPr lang="en-US" sz="1400" b="1" dirty="0"/>
              <a:t>Julia Margaret Cameron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(1815 – 1879) was a British photographer who is considered one of the most important portraitists of the 19th century. She is known for her soft-focus close-ups of famous Victorian men and for illustrative images depicting characters from mythology, Christianity, and literature. She also produced sensitive portraits of women and children.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D7B3B-3790-1E41-94F0-1467302D68A3}"/>
              </a:ext>
            </a:extLst>
          </p:cNvPr>
          <p:cNvSpPr txBox="1"/>
          <p:nvPr/>
        </p:nvSpPr>
        <p:spPr>
          <a:xfrm>
            <a:off x="3743820" y="5941978"/>
            <a:ext cx="476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(c. 1870 by Henry Herschel Hay Cameron)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E9A30-4090-4B46-A99E-C87F055E4CA3}"/>
              </a:ext>
            </a:extLst>
          </p:cNvPr>
          <p:cNvSpPr txBox="1"/>
          <p:nvPr/>
        </p:nvSpPr>
        <p:spPr>
          <a:xfrm>
            <a:off x="763642" y="6080478"/>
            <a:ext cx="272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(c. 1864 portrait of Annie Philpot by</a:t>
            </a:r>
          </a:p>
          <a:p>
            <a:r>
              <a:rPr lang="en-US" sz="1200" dirty="0"/>
              <a:t>Julia Margaret Cameron)</a:t>
            </a:r>
          </a:p>
        </p:txBody>
      </p:sp>
    </p:spTree>
    <p:extLst>
      <p:ext uri="{BB962C8B-B14F-4D97-AF65-F5344CB8AC3E}">
        <p14:creationId xmlns:p14="http://schemas.microsoft.com/office/powerpoint/2010/main" val="425070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1850s roger fenton.jpg">
            <a:extLst>
              <a:ext uri="{FF2B5EF4-FFF2-40B4-BE49-F238E27FC236}">
                <a16:creationId xmlns:a16="http://schemas.microsoft.com/office/drawing/2014/main" id="{BE44A2B3-8D8D-7E48-ADBE-EFAF15513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42" r="-72342"/>
          <a:stretch>
            <a:fillRect/>
          </a:stretch>
        </p:blipFill>
        <p:spPr>
          <a:xfrm>
            <a:off x="227013" y="274638"/>
            <a:ext cx="8723312" cy="4797425"/>
          </a:xfrm>
        </p:spPr>
      </p:pic>
      <p:sp>
        <p:nvSpPr>
          <p:cNvPr id="16387" name="Title 1">
            <a:extLst>
              <a:ext uri="{FF2B5EF4-FFF2-40B4-BE49-F238E27FC236}">
                <a16:creationId xmlns:a16="http://schemas.microsoft.com/office/drawing/2014/main" id="{9A0EBA06-4311-CB49-970D-484A6E00C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950" y="5072063"/>
            <a:ext cx="5411788" cy="1139825"/>
          </a:xfrm>
        </p:spPr>
        <p:txBody>
          <a:bodyPr/>
          <a:lstStyle/>
          <a:p>
            <a:pPr algn="l"/>
            <a:r>
              <a:rPr lang="es-ES_tradnl" altLang="en-US" sz="2800" b="1" dirty="0"/>
              <a:t>Roger </a:t>
            </a:r>
            <a:r>
              <a:rPr lang="es-ES_tradnl" altLang="en-US" sz="2800" b="1" dirty="0" err="1"/>
              <a:t>Fenton</a:t>
            </a:r>
            <a:r>
              <a:rPr lang="es-ES_tradnl" altLang="en-US" sz="2800" b="1" dirty="0"/>
              <a:t> </a:t>
            </a:r>
            <a:r>
              <a:rPr lang="es-ES_tradnl" altLang="en-US" sz="2400" dirty="0"/>
              <a:t>(1819-1869)</a:t>
            </a:r>
            <a:br>
              <a:rPr lang="es-ES_tradnl" altLang="en-US" sz="2800" dirty="0"/>
            </a:br>
            <a:r>
              <a:rPr lang="es-ES_tradnl" altLang="en-US" sz="2400" dirty="0" err="1"/>
              <a:t>Early</a:t>
            </a:r>
            <a:r>
              <a:rPr lang="es-ES_tradnl" altLang="en-US" sz="2400" dirty="0"/>
              <a:t> </a:t>
            </a:r>
            <a:r>
              <a:rPr lang="es-ES_tradnl" altLang="en-US" sz="2400" dirty="0" err="1"/>
              <a:t>War</a:t>
            </a:r>
            <a:r>
              <a:rPr lang="es-ES_tradnl" altLang="en-US" sz="2400" dirty="0"/>
              <a:t> </a:t>
            </a:r>
            <a:r>
              <a:rPr lang="es-ES_tradnl" altLang="en-US" sz="2400" dirty="0" err="1"/>
              <a:t>Photographer</a:t>
            </a:r>
            <a:r>
              <a:rPr lang="es-ES_tradnl" altLang="en-US" sz="2400" dirty="0"/>
              <a:t> </a:t>
            </a:r>
            <a:br>
              <a:rPr lang="es-ES_tradnl" altLang="en-US" sz="2400" dirty="0"/>
            </a:br>
            <a:r>
              <a:rPr lang="es-ES_tradnl" altLang="en-US" sz="2400" dirty="0"/>
              <a:t>(</a:t>
            </a:r>
            <a:r>
              <a:rPr lang="es-ES_tradnl" altLang="en-US" sz="2400" dirty="0" err="1"/>
              <a:t>Crimean</a:t>
            </a:r>
            <a:r>
              <a:rPr lang="es-ES_tradnl" altLang="en-US" sz="2400" dirty="0"/>
              <a:t> </a:t>
            </a:r>
            <a:r>
              <a:rPr lang="es-ES_tradnl" altLang="en-US" sz="2400" dirty="0" err="1"/>
              <a:t>War</a:t>
            </a:r>
            <a:r>
              <a:rPr lang="es-ES_tradnl" altLang="en-US" sz="2400" dirty="0"/>
              <a:t>)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1747-E55E-ED45-ABD2-2D5C4A55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56" y="3429000"/>
            <a:ext cx="4492752" cy="1752600"/>
          </a:xfrm>
        </p:spPr>
        <p:txBody>
          <a:bodyPr anchor="t"/>
          <a:lstStyle/>
          <a:p>
            <a:pPr algn="l"/>
            <a:r>
              <a:rPr lang="en-US" sz="1800" b="1" dirty="0"/>
              <a:t>Yu </a:t>
            </a:r>
            <a:r>
              <a:rPr lang="en-US" sz="1800" b="1" dirty="0" err="1"/>
              <a:t>Xunling</a:t>
            </a:r>
            <a:r>
              <a:rPr lang="en-US" sz="1800" dirty="0"/>
              <a:t> (</a:t>
            </a:r>
            <a:r>
              <a:rPr lang="ja-JP" altLang="en-US" sz="1800"/>
              <a:t>裕 勋 龄</a:t>
            </a:r>
            <a:r>
              <a:rPr lang="en-US" altLang="ja-JP" sz="1800" dirty="0"/>
              <a:t>; </a:t>
            </a:r>
            <a:r>
              <a:rPr lang="en-US" sz="1800" i="1" dirty="0" err="1"/>
              <a:t>Yù</a:t>
            </a:r>
            <a:r>
              <a:rPr lang="en-US" sz="1800" i="1" dirty="0"/>
              <a:t> </a:t>
            </a:r>
            <a:r>
              <a:rPr lang="en-US" sz="1800" i="1" dirty="0" err="1"/>
              <a:t>Xūnlíng</a:t>
            </a:r>
            <a:r>
              <a:rPr lang="en-US" sz="1800" i="1" dirty="0"/>
              <a:t> ; 1880–1943</a:t>
            </a:r>
            <a:r>
              <a:rPr lang="en-US" sz="1800" dirty="0"/>
              <a:t>) was a Chinese photographer, and the widow Empress </a:t>
            </a:r>
            <a:r>
              <a:rPr lang="en-US" sz="1800" dirty="0" err="1"/>
              <a:t>Cixi's</a:t>
            </a:r>
            <a:r>
              <a:rPr lang="en-US" sz="1800" dirty="0"/>
              <a:t> court photographer during the late Qing Dynasty. He was the only photographer allowed by the widowed empress to photograph her.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72706" name="Picture 2" descr="Yu Xunling">
            <a:extLst>
              <a:ext uri="{FF2B5EF4-FFF2-40B4-BE49-F238E27FC236}">
                <a16:creationId xmlns:a16="http://schemas.microsoft.com/office/drawing/2014/main" id="{41653384-1995-C545-A215-431F7F106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" y="286575"/>
            <a:ext cx="4200144" cy="30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x101_SCGR251">
            <a:extLst>
              <a:ext uri="{FF2B5EF4-FFF2-40B4-BE49-F238E27FC236}">
                <a16:creationId xmlns:a16="http://schemas.microsoft.com/office/drawing/2014/main" id="{0D2568AB-3846-A540-B704-3D22B70F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52" y="280030"/>
            <a:ext cx="3663696" cy="49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5BE6FC-0475-C84C-AF72-2C80113C4E6D}"/>
              </a:ext>
            </a:extLst>
          </p:cNvPr>
          <p:cNvSpPr txBox="1"/>
          <p:nvPr/>
        </p:nvSpPr>
        <p:spPr>
          <a:xfrm>
            <a:off x="371856" y="5288826"/>
            <a:ext cx="779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Few photographs remain of the Empress Dowager </a:t>
            </a:r>
            <a:r>
              <a:rPr lang="en-US" sz="1400" i="1" dirty="0" err="1"/>
              <a:t>Cixi</a:t>
            </a:r>
            <a:r>
              <a:rPr lang="en-US" sz="1400" i="1" dirty="0"/>
              <a:t> (1835–1908), China’s notorious head of state during the final decades of the imperial era. </a:t>
            </a:r>
            <a:r>
              <a:rPr lang="en-US" sz="1400" i="1" dirty="0" err="1"/>
              <a:t>Cixi</a:t>
            </a:r>
            <a:r>
              <a:rPr lang="en-US" sz="1400" i="1" dirty="0"/>
              <a:t> used photographs to model perceptions of her character at the very moment photography was becoming a mass-media vehicle and the Qing dynasty (1644 to 1912) was struggling to survive in a hostile imperialistic world.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939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Moon__Earth__Sun_by_BamiBimiBanaan.jpg">
            <a:extLst>
              <a:ext uri="{FF2B5EF4-FFF2-40B4-BE49-F238E27FC236}">
                <a16:creationId xmlns:a16="http://schemas.microsoft.com/office/drawing/2014/main" id="{47DF43D0-ED16-604F-A3DA-FE5B68C17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3" y="674688"/>
            <a:ext cx="8788400" cy="4833937"/>
          </a:xfrm>
        </p:spPr>
      </p:pic>
      <p:sp>
        <p:nvSpPr>
          <p:cNvPr id="3075" name="TextBox 4">
            <a:extLst>
              <a:ext uri="{FF2B5EF4-FFF2-40B4-BE49-F238E27FC236}">
                <a16:creationId xmlns:a16="http://schemas.microsoft.com/office/drawing/2014/main" id="{F0D41E13-E3FA-D748-A109-9F283B91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5637213"/>
            <a:ext cx="5919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It all starts with light… and ends with light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Roger_Fenton's_wagon1885.jpg">
            <a:extLst>
              <a:ext uri="{FF2B5EF4-FFF2-40B4-BE49-F238E27FC236}">
                <a16:creationId xmlns:a16="http://schemas.microsoft.com/office/drawing/2014/main" id="{AA89CBBC-A164-F146-850D-7E4CFCEB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07963"/>
            <a:ext cx="52117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>
            <a:extLst>
              <a:ext uri="{FF2B5EF4-FFF2-40B4-BE49-F238E27FC236}">
                <a16:creationId xmlns:a16="http://schemas.microsoft.com/office/drawing/2014/main" id="{15BBDC40-8832-E84F-B1C5-71FC02B09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5673725"/>
            <a:ext cx="4322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Roger Fenton's photographic van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c1855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Photographer-studio-1893.jpg">
            <a:extLst>
              <a:ext uri="{FF2B5EF4-FFF2-40B4-BE49-F238E27FC236}">
                <a16:creationId xmlns:a16="http://schemas.microsoft.com/office/drawing/2014/main" id="{6F42DE7E-D736-9749-9ADD-23CC8165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81050"/>
            <a:ext cx="656907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>
            <a:extLst>
              <a:ext uri="{FF2B5EF4-FFF2-40B4-BE49-F238E27FC236}">
                <a16:creationId xmlns:a16="http://schemas.microsoft.com/office/drawing/2014/main" id="{96BA09E8-4A9E-C644-8549-0CB141F4C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435600"/>
            <a:ext cx="433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Photographer’s Studio circa 1895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rownie.jpg">
            <a:extLst>
              <a:ext uri="{FF2B5EF4-FFF2-40B4-BE49-F238E27FC236}">
                <a16:creationId xmlns:a16="http://schemas.microsoft.com/office/drawing/2014/main" id="{AD64C959-2AC3-7E46-9470-2169FAE0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641350"/>
            <a:ext cx="4525963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7640C6FF-5CD2-3C43-8A5B-FDA81A0E8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5799138"/>
            <a:ext cx="5673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Eastman Kodak Brownie Camera, circa 1900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rolleiflexes-800.jpg">
            <a:extLst>
              <a:ext uri="{FF2B5EF4-FFF2-40B4-BE49-F238E27FC236}">
                <a16:creationId xmlns:a16="http://schemas.microsoft.com/office/drawing/2014/main" id="{0296B79F-14B4-2442-A30C-E3DE1CA5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865188"/>
            <a:ext cx="59928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73B0685B-4470-D84B-98D1-F15723E1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794375"/>
            <a:ext cx="416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Twin Lens Reflex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3485-004-46554AED.gif">
            <a:extLst>
              <a:ext uri="{FF2B5EF4-FFF2-40B4-BE49-F238E27FC236}">
                <a16:creationId xmlns:a16="http://schemas.microsoft.com/office/drawing/2014/main" id="{8F4B91C1-37C5-BC47-A813-A0202A7C9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619125"/>
            <a:ext cx="49974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zeiss_ikon.jpg">
            <a:extLst>
              <a:ext uri="{FF2B5EF4-FFF2-40B4-BE49-F238E27FC236}">
                <a16:creationId xmlns:a16="http://schemas.microsoft.com/office/drawing/2014/main" id="{B1A5A1E0-4ECF-D743-BED6-2EBFF058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828675"/>
            <a:ext cx="533082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1377AE0A-823F-B647-8DBB-09E9915D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3" y="5470525"/>
            <a:ext cx="3997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Rangefinder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vintage-canon-ae-1-program-slr-camera1.jpg">
            <a:extLst>
              <a:ext uri="{FF2B5EF4-FFF2-40B4-BE49-F238E27FC236}">
                <a16:creationId xmlns:a16="http://schemas.microsoft.com/office/drawing/2014/main" id="{E1D2AEEE-817C-C046-B1EC-782DDDEE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046163"/>
            <a:ext cx="61309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98358DFB-1A16-C54F-BB10-EE80238F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5853113"/>
            <a:ext cx="418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Single Lens Reflex (SLR)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nikon d90 dslr.JPG">
            <a:extLst>
              <a:ext uri="{FF2B5EF4-FFF2-40B4-BE49-F238E27FC236}">
                <a16:creationId xmlns:a16="http://schemas.microsoft.com/office/drawing/2014/main" id="{B6881E66-298C-ED43-A770-D2AAA4CBB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6397625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4EF9CC90-7D1B-2A49-9C50-6984DB3DB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6081713"/>
            <a:ext cx="549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Digital Single Lens Reflex (DSLR)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F08547C8-67D1-D94E-969C-2F30A5FC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788988"/>
            <a:ext cx="847725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F71736C2-5000-564A-A6D7-A423B0E7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Slow Mo Guys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002E039-8F51-D14E-87DA-C67AADCF9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11085"/>
            <a:ext cx="6858000" cy="363582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How a SLR Works (and a bit about shutter speed)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>
                <a:hlinkClick r:id="rId2"/>
              </a:rPr>
              <a:t>https://www.youtube.com/watch?v=CmjeCchGRQo</a:t>
            </a:r>
            <a:endParaRPr lang="en-US" alt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Cool Slow Mo Stuff</a:t>
            </a:r>
          </a:p>
          <a:p>
            <a:pPr marL="0" indent="0">
              <a:buNone/>
            </a:pPr>
            <a:r>
              <a:rPr lang="en-US" altLang="en-US" sz="1400" dirty="0">
                <a:hlinkClick r:id="rId3"/>
              </a:rPr>
              <a:t>https://www.youtube.com/watch?v=j_OyHUqIIOU</a:t>
            </a:r>
            <a:endParaRPr lang="en-US" altLang="en-US" sz="1400" dirty="0"/>
          </a:p>
          <a:p>
            <a:pPr marL="0" indent="0">
              <a:buNone/>
            </a:pPr>
            <a:r>
              <a:rPr lang="en-US" altLang="en-US" sz="2400" dirty="0"/>
              <a:t>More Cool Slow Mo Stuff</a:t>
            </a:r>
          </a:p>
          <a:p>
            <a:pPr marL="0" indent="0">
              <a:buNone/>
            </a:pPr>
            <a:r>
              <a:rPr lang="en-US" altLang="en-US" sz="1400" dirty="0">
                <a:hlinkClick r:id="rId4"/>
              </a:rPr>
              <a:t>https://www.youtube.com/watch?v=ewGAmiLuYCw</a:t>
            </a:r>
            <a:endParaRPr lang="en-US" altLang="en-US" sz="1400" dirty="0"/>
          </a:p>
          <a:p>
            <a:pPr marL="0" indent="0">
              <a:buNone/>
            </a:pPr>
            <a:r>
              <a:rPr lang="en-US" altLang="en-US" sz="2400" dirty="0"/>
              <a:t>More Cool Slow Mo Stuff (but w/ Will Smith)</a:t>
            </a:r>
          </a:p>
          <a:p>
            <a:pPr marL="0" indent="0">
              <a:buNone/>
            </a:pPr>
            <a:r>
              <a:rPr lang="en-US" altLang="en-US" sz="1400" dirty="0">
                <a:hlinkClick r:id="rId5"/>
              </a:rPr>
              <a:t>https://www.youtube.com/watch?v=OkZ9Eq0DQqQ</a:t>
            </a:r>
            <a:endParaRPr lang="en-US" altLang="en-US" sz="1400" dirty="0"/>
          </a:p>
          <a:p>
            <a:pPr marL="0" indent="0">
              <a:buNone/>
            </a:pPr>
            <a:endParaRPr lang="en-US" alt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electromagnetic-spectrum.jpg">
            <a:extLst>
              <a:ext uri="{FF2B5EF4-FFF2-40B4-BE49-F238E27FC236}">
                <a16:creationId xmlns:a16="http://schemas.microsoft.com/office/drawing/2014/main" id="{D715977E-3285-0E4C-8EEC-07C96AEE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577850"/>
            <a:ext cx="791845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hotography_cheat_sheet_digital_processing1.jpg">
            <a:extLst>
              <a:ext uri="{FF2B5EF4-FFF2-40B4-BE49-F238E27FC236}">
                <a16:creationId xmlns:a16="http://schemas.microsoft.com/office/drawing/2014/main" id="{D71F03A5-5D1B-1941-BF7D-A4A7A69F3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688"/>
            <a:ext cx="80232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257E3F62-7C97-5D4F-87E2-B9B62469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268288"/>
            <a:ext cx="67310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AECF5-F130-2342-A554-ED48A35F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54272"/>
            <a:ext cx="7543800" cy="48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29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AEBF4D4-67E9-284D-8075-DF16C43D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" y="975123"/>
            <a:ext cx="8782149" cy="45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6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uildings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239DFC0-79AB-9640-8C38-5B7A2975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45" y="202575"/>
            <a:ext cx="4957508" cy="330500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9CC30E-4DA8-D540-8541-654730B5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4" y="3698082"/>
            <a:ext cx="8475751" cy="23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41DB54D8-2D2B-024A-B63D-5E9D9B2A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11" y="212034"/>
            <a:ext cx="5870376" cy="3216966"/>
          </a:xfrm>
          <a:prstGeom prst="rect">
            <a:avLst/>
          </a:prstGeom>
        </p:spPr>
      </p:pic>
      <p:pic>
        <p:nvPicPr>
          <p:cNvPr id="7" name="Picture 6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66439C2C-B3BC-9145-A363-40C806BE8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03" y="3575434"/>
            <a:ext cx="6132993" cy="29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4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FBB4A0A-7882-964C-A9B2-A06F0F60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561975"/>
            <a:ext cx="820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Standard Shutter Speeds: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1/4    1/8    1/15    1/30    1/60    1/125    1/250    1/500    1/1000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4C64E61-236A-DD4A-A873-2F0F077BC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2165350"/>
            <a:ext cx="5218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Standard f-stops: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1.4    2.0    2.8    4    5.6    8    11    16    22 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F07E4EF-496F-EF47-AC3D-0747C4557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4222750"/>
            <a:ext cx="7794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Shutter Speed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	1/8 	   1/15 	1/30 	1/60 	</a:t>
            </a:r>
            <a:r>
              <a:rPr lang="en-US" altLang="en-US" sz="1800" b="1"/>
              <a:t>1/125 </a:t>
            </a:r>
            <a:r>
              <a:rPr lang="en-US" altLang="en-US" sz="1800"/>
              <a:t>	1/250 	1/500 	1/1000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f/stop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f/32    f/22 	f/16 	         f/11 	         </a:t>
            </a:r>
            <a:r>
              <a:rPr lang="en-US" altLang="en-US" sz="1800" b="1"/>
              <a:t> f/8 </a:t>
            </a:r>
            <a:r>
              <a:rPr lang="en-US" altLang="en-US" sz="1800"/>
              <a:t>	         f/5.6 	  f/4   	f/2.8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>
            <a:extLst>
              <a:ext uri="{FF2B5EF4-FFF2-40B4-BE49-F238E27FC236}">
                <a16:creationId xmlns:a16="http://schemas.microsoft.com/office/drawing/2014/main" id="{F41F22A7-7E18-D347-A5EA-9BE594568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587375"/>
            <a:ext cx="325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Sensor Sensitivity aka ISO or ASA</a:t>
            </a:r>
          </a:p>
        </p:txBody>
      </p:sp>
      <p:pic>
        <p:nvPicPr>
          <p:cNvPr id="32771" name="Picture 1" descr="iso_examples.jpg">
            <a:extLst>
              <a:ext uri="{FF2B5EF4-FFF2-40B4-BE49-F238E27FC236}">
                <a16:creationId xmlns:a16="http://schemas.microsoft.com/office/drawing/2014/main" id="{C4A2E0C7-D4F1-EC41-AB41-30BAB992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19200"/>
            <a:ext cx="38544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 descr="low-light-examples.jpg">
            <a:extLst>
              <a:ext uri="{FF2B5EF4-FFF2-40B4-BE49-F238E27FC236}">
                <a16:creationId xmlns:a16="http://schemas.microsoft.com/office/drawing/2014/main" id="{547A6B60-10A2-9B4A-B560-249D6FC40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87375"/>
            <a:ext cx="4064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>
            <a:extLst>
              <a:ext uri="{FF2B5EF4-FFF2-40B4-BE49-F238E27FC236}">
                <a16:creationId xmlns:a16="http://schemas.microsoft.com/office/drawing/2014/main" id="{442C0BF7-55CD-FE45-9DFA-75CA9DCF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606425"/>
            <a:ext cx="302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Depth of Field Example</a:t>
            </a:r>
          </a:p>
        </p:txBody>
      </p:sp>
      <p:pic>
        <p:nvPicPr>
          <p:cNvPr id="33795" name="Picture 1" descr="image055.gif">
            <a:extLst>
              <a:ext uri="{FF2B5EF4-FFF2-40B4-BE49-F238E27FC236}">
                <a16:creationId xmlns:a16="http://schemas.microsoft.com/office/drawing/2014/main" id="{69003B9F-BF27-DF4D-864D-0D1629D9F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316038"/>
            <a:ext cx="8883650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epth_lg.jpg">
            <a:extLst>
              <a:ext uri="{FF2B5EF4-FFF2-40B4-BE49-F238E27FC236}">
                <a16:creationId xmlns:a16="http://schemas.microsoft.com/office/drawing/2014/main" id="{72A4DE9C-CE5D-7044-876C-9690884A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639763"/>
            <a:ext cx="40132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Catmint_DoF_Comparison.jpg">
            <a:extLst>
              <a:ext uri="{FF2B5EF4-FFF2-40B4-BE49-F238E27FC236}">
                <a16:creationId xmlns:a16="http://schemas.microsoft.com/office/drawing/2014/main" id="{938F3F02-62E0-3840-B144-7369B10DD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10365"/>
          <a:stretch>
            <a:fillRect/>
          </a:stretch>
        </p:blipFill>
        <p:spPr bwMode="auto">
          <a:xfrm>
            <a:off x="4597400" y="3355975"/>
            <a:ext cx="407193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1347938157619-dof_1.jpg">
            <a:extLst>
              <a:ext uri="{FF2B5EF4-FFF2-40B4-BE49-F238E27FC236}">
                <a16:creationId xmlns:a16="http://schemas.microsoft.com/office/drawing/2014/main" id="{0E3DC081-2CA8-5041-B818-D676FC49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49250"/>
            <a:ext cx="257968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E974562-3A01-6F4F-95D4-B7667618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30800"/>
            <a:ext cx="6045200" cy="774700"/>
          </a:xfrm>
        </p:spPr>
        <p:txBody>
          <a:bodyPr/>
          <a:lstStyle/>
          <a:p>
            <a:pPr algn="l"/>
            <a:r>
              <a:rPr lang="en-US" altLang="en-US" sz="2400"/>
              <a:t>17</a:t>
            </a:r>
            <a:r>
              <a:rPr lang="en-US" altLang="en-US" sz="2400" baseline="30000"/>
              <a:t>th</a:t>
            </a:r>
            <a:r>
              <a:rPr lang="en-US" altLang="en-US" sz="2400"/>
              <a:t> Century Sketch of a Camera Obscura</a:t>
            </a:r>
          </a:p>
        </p:txBody>
      </p:sp>
      <p:pic>
        <p:nvPicPr>
          <p:cNvPr id="5123" name="Content Placeholder 3" descr="020camera20obscura20niemelc3a420-20valokuva.jpeg">
            <a:extLst>
              <a:ext uri="{FF2B5EF4-FFF2-40B4-BE49-F238E27FC236}">
                <a16:creationId xmlns:a16="http://schemas.microsoft.com/office/drawing/2014/main" id="{8B048EDC-6F52-5740-805B-4B39B4DC7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98463"/>
            <a:ext cx="8229600" cy="45259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xvga_Depth of Field Demo_App Example Photo.jpg">
            <a:extLst>
              <a:ext uri="{FF2B5EF4-FFF2-40B4-BE49-F238E27FC236}">
                <a16:creationId xmlns:a16="http://schemas.microsoft.com/office/drawing/2014/main" id="{397988A1-1A18-0644-B81D-519BC822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30213"/>
            <a:ext cx="87058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DA02D963-5941-C840-814A-8C836390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11663" cy="698500"/>
          </a:xfrm>
        </p:spPr>
        <p:txBody>
          <a:bodyPr/>
          <a:lstStyle/>
          <a:p>
            <a:r>
              <a:rPr lang="en-US" altLang="en-US" sz="2400"/>
              <a:t>Shutter Speed’s Effect on Motion</a:t>
            </a:r>
          </a:p>
        </p:txBody>
      </p:sp>
      <p:pic>
        <p:nvPicPr>
          <p:cNvPr id="36867" name="Picture 3" descr="shutter-speed-example.jpg">
            <a:extLst>
              <a:ext uri="{FF2B5EF4-FFF2-40B4-BE49-F238E27FC236}">
                <a16:creationId xmlns:a16="http://schemas.microsoft.com/office/drawing/2014/main" id="{86317C37-9960-DE41-A606-02314E9A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108075"/>
            <a:ext cx="84201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shutter-speed-comparison.jpg">
            <a:extLst>
              <a:ext uri="{FF2B5EF4-FFF2-40B4-BE49-F238E27FC236}">
                <a16:creationId xmlns:a16="http://schemas.microsoft.com/office/drawing/2014/main" id="{9AC82C89-53F6-2F47-8A44-CAA91A318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270375"/>
            <a:ext cx="83613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motion.jpg">
            <a:extLst>
              <a:ext uri="{FF2B5EF4-FFF2-40B4-BE49-F238E27FC236}">
                <a16:creationId xmlns:a16="http://schemas.microsoft.com/office/drawing/2014/main" id="{D89BB473-DEFB-674F-BB6A-2CDE9A3D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434975"/>
            <a:ext cx="743902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snow_shutter_speed_comparison.jpg">
            <a:extLst>
              <a:ext uri="{FF2B5EF4-FFF2-40B4-BE49-F238E27FC236}">
                <a16:creationId xmlns:a16="http://schemas.microsoft.com/office/drawing/2014/main" id="{EA7E1461-EEA8-5745-9572-928C9E795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76225"/>
            <a:ext cx="629285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3716D36-E9E4-A14C-8445-A26DAA11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021013" cy="722312"/>
          </a:xfrm>
        </p:spPr>
        <p:txBody>
          <a:bodyPr/>
          <a:lstStyle/>
          <a:p>
            <a:r>
              <a:rPr lang="en-US" altLang="en-US" sz="2400"/>
              <a:t>The Light Meter</a:t>
            </a:r>
          </a:p>
        </p:txBody>
      </p:sp>
      <p:pic>
        <p:nvPicPr>
          <p:cNvPr id="39939" name="Picture 3" descr="built-in-EOS-60D.jpg">
            <a:extLst>
              <a:ext uri="{FF2B5EF4-FFF2-40B4-BE49-F238E27FC236}">
                <a16:creationId xmlns:a16="http://schemas.microsoft.com/office/drawing/2014/main" id="{0DF77EAE-EB8E-A247-9DC4-F82A63F82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016000"/>
            <a:ext cx="77565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lr-viewfinder.jpg">
            <a:extLst>
              <a:ext uri="{FF2B5EF4-FFF2-40B4-BE49-F238E27FC236}">
                <a16:creationId xmlns:a16="http://schemas.microsoft.com/office/drawing/2014/main" id="{39FBE725-C7CA-A341-9336-994F6A55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4" b="35007"/>
          <a:stretch>
            <a:fillRect/>
          </a:stretch>
        </p:blipFill>
        <p:spPr bwMode="auto">
          <a:xfrm>
            <a:off x="344488" y="5118100"/>
            <a:ext cx="82327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60D_Q_Screen_ELI.png">
            <a:extLst>
              <a:ext uri="{FF2B5EF4-FFF2-40B4-BE49-F238E27FC236}">
                <a16:creationId xmlns:a16="http://schemas.microsoft.com/office/drawing/2014/main" id="{1F4536A3-655A-9E4D-B21B-67C4CB9F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57163"/>
            <a:ext cx="45704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light-meter-exposure.jpg">
            <a:extLst>
              <a:ext uri="{FF2B5EF4-FFF2-40B4-BE49-F238E27FC236}">
                <a16:creationId xmlns:a16="http://schemas.microsoft.com/office/drawing/2014/main" id="{5E493A82-C0EA-0047-BB07-D0AB31F14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3360738"/>
            <a:ext cx="513873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light-meter-in-action.png">
            <a:extLst>
              <a:ext uri="{FF2B5EF4-FFF2-40B4-BE49-F238E27FC236}">
                <a16:creationId xmlns:a16="http://schemas.microsoft.com/office/drawing/2014/main" id="{081C86AC-4729-554F-B9FE-CAD97DDD5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38519"/>
          <a:stretch>
            <a:fillRect/>
          </a:stretch>
        </p:blipFill>
        <p:spPr bwMode="auto">
          <a:xfrm>
            <a:off x="5222875" y="468313"/>
            <a:ext cx="3346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43DB143D-7E3A-B54F-99E5-6A08014C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047750" cy="955675"/>
          </a:xfrm>
        </p:spPr>
        <p:txBody>
          <a:bodyPr/>
          <a:lstStyle/>
          <a:p>
            <a:r>
              <a:rPr lang="en-US" altLang="en-US" sz="2400"/>
              <a:t>Aspect Ratio</a:t>
            </a:r>
          </a:p>
        </p:txBody>
      </p:sp>
      <p:pic>
        <p:nvPicPr>
          <p:cNvPr id="41987" name="Picture 3" descr="2000px-Filmaspectratios_svg.svg.png">
            <a:extLst>
              <a:ext uri="{FF2B5EF4-FFF2-40B4-BE49-F238E27FC236}">
                <a16:creationId xmlns:a16="http://schemas.microsoft.com/office/drawing/2014/main" id="{7E9FF185-1684-7747-84AE-3A4C9CFD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FC9139EB-5AB0-2C46-A316-199406A67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53975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id="{43191F20-60A3-E84F-8458-259175D3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428625"/>
            <a:ext cx="30622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E11E826B-7F46-3D48-882A-702086AC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294063"/>
            <a:ext cx="436562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4D130A39-68BC-0F47-A472-D0D676D4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5873750"/>
            <a:ext cx="232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Rule of Thirds Example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clothing&#10;&#10;Description automatically generated">
            <a:extLst>
              <a:ext uri="{FF2B5EF4-FFF2-40B4-BE49-F238E27FC236}">
                <a16:creationId xmlns:a16="http://schemas.microsoft.com/office/drawing/2014/main" id="{46BA6309-DF09-984D-8F3A-AE244813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6" y="483053"/>
            <a:ext cx="3880888" cy="5891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A3B4F-D5BD-294A-BA9B-AFD63C3E32BC}"/>
              </a:ext>
            </a:extLst>
          </p:cNvPr>
          <p:cNvSpPr txBox="1"/>
          <p:nvPr/>
        </p:nvSpPr>
        <p:spPr>
          <a:xfrm>
            <a:off x="5236028" y="519792"/>
            <a:ext cx="27214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Steve</a:t>
            </a:r>
          </a:p>
          <a:p>
            <a:r>
              <a:rPr lang="en-US" sz="2800" b="1" dirty="0"/>
              <a:t>McCurry</a:t>
            </a:r>
          </a:p>
          <a:p>
            <a:r>
              <a:rPr lang="en-US" dirty="0"/>
              <a:t>b.1950</a:t>
            </a:r>
          </a:p>
        </p:txBody>
      </p:sp>
    </p:spTree>
    <p:extLst>
      <p:ext uri="{BB962C8B-B14F-4D97-AF65-F5344CB8AC3E}">
        <p14:creationId xmlns:p14="http://schemas.microsoft.com/office/powerpoint/2010/main" val="3275262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valley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969083A-9D32-4044-B1A3-345EE45E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529770"/>
            <a:ext cx="6585857" cy="5354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E52CF-9C28-B04B-B35D-9140F2114654}"/>
              </a:ext>
            </a:extLst>
          </p:cNvPr>
          <p:cNvSpPr txBox="1"/>
          <p:nvPr/>
        </p:nvSpPr>
        <p:spPr>
          <a:xfrm>
            <a:off x="359228" y="4220027"/>
            <a:ext cx="1600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Ansel</a:t>
            </a:r>
          </a:p>
          <a:p>
            <a:r>
              <a:rPr lang="en-US" sz="2800" b="1" dirty="0"/>
              <a:t>Adams</a:t>
            </a:r>
          </a:p>
          <a:p>
            <a:r>
              <a:rPr lang="en-US" dirty="0"/>
              <a:t>b.1902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9693169-324F-AB46-B702-7788E453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Stencil" pitchFamily="82" charset="77"/>
              </a:rPr>
              <a:t>Camera Obscura</a:t>
            </a:r>
            <a:br>
              <a:rPr lang="en-US" altLang="en-US">
                <a:latin typeface="Stencil" pitchFamily="82" charset="77"/>
              </a:rPr>
            </a:br>
            <a:r>
              <a:rPr lang="en-US" altLang="en-US" sz="2000">
                <a:latin typeface="Stencil" pitchFamily="82" charset="77"/>
              </a:rPr>
              <a:t>from the Latin: “Dark Room”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12C89E9-B507-8E42-8381-75CA88CF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2646363"/>
            <a:ext cx="2595563" cy="10715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/>
              <a:t>Mozi</a:t>
            </a:r>
            <a:r>
              <a:rPr lang="en-US" altLang="en-US" sz="2400"/>
              <a:t> knew it first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/>
              <a:t>(China c400 BC)</a:t>
            </a:r>
          </a:p>
        </p:txBody>
      </p:sp>
      <p:pic>
        <p:nvPicPr>
          <p:cNvPr id="6148" name="Picture 1" descr="Ibn_al-Haytham.png">
            <a:extLst>
              <a:ext uri="{FF2B5EF4-FFF2-40B4-BE49-F238E27FC236}">
                <a16:creationId xmlns:a16="http://schemas.microsoft.com/office/drawing/2014/main" id="{6998D805-94DF-DF47-B92F-04656DA0E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163763"/>
            <a:ext cx="16414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3">
            <a:extLst>
              <a:ext uri="{FF2B5EF4-FFF2-40B4-BE49-F238E27FC236}">
                <a16:creationId xmlns:a16="http://schemas.microsoft.com/office/drawing/2014/main" id="{AFC8A83D-324F-7F45-B373-C4FC9ADC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1925638"/>
            <a:ext cx="237331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Ibn al-Haytham </a:t>
            </a:r>
            <a:r>
              <a:rPr lang="en-US" altLang="en-US" sz="2400"/>
              <a:t>knew it, clearly described it and actually made one  (Arabia c1000 AD)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150" name="TextBox 4">
            <a:extLst>
              <a:ext uri="{FF2B5EF4-FFF2-40B4-BE49-F238E27FC236}">
                <a16:creationId xmlns:a16="http://schemas.microsoft.com/office/drawing/2014/main" id="{0BFCA21A-1A4C-D64C-B115-D59C55A8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5043488"/>
            <a:ext cx="302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Aristotle</a:t>
            </a:r>
            <a:r>
              <a:rPr lang="en-US" altLang="en-US" sz="2400"/>
              <a:t> knew it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/>
              <a:t>(Greek c350 BC)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151" name="Picture 5" descr="Mozi.jpg">
            <a:extLst>
              <a:ext uri="{FF2B5EF4-FFF2-40B4-BE49-F238E27FC236}">
                <a16:creationId xmlns:a16="http://schemas.microsoft.com/office/drawing/2014/main" id="{B8DB0820-1AA7-E143-898C-FED78D808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7188"/>
            <a:ext cx="1858963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Aristotle_Bust_White_Background_Transparent.png">
            <a:extLst>
              <a:ext uri="{FF2B5EF4-FFF2-40B4-BE49-F238E27FC236}">
                <a16:creationId xmlns:a16="http://schemas.microsoft.com/office/drawing/2014/main" id="{F9088746-6E2A-5647-B1CE-3B3AF9419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4071938"/>
            <a:ext cx="15605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old&#10;&#10;Description automatically generated">
            <a:extLst>
              <a:ext uri="{FF2B5EF4-FFF2-40B4-BE49-F238E27FC236}">
                <a16:creationId xmlns:a16="http://schemas.microsoft.com/office/drawing/2014/main" id="{6D831941-6204-7F4E-9E3E-9A5E3E80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81" y="646565"/>
            <a:ext cx="7053037" cy="51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25ECCA-2B9B-4145-A043-63953BCF23B7}"/>
              </a:ext>
            </a:extLst>
          </p:cNvPr>
          <p:cNvSpPr txBox="1"/>
          <p:nvPr/>
        </p:nvSpPr>
        <p:spPr>
          <a:xfrm>
            <a:off x="1045481" y="59806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Charles </a:t>
            </a:r>
            <a:r>
              <a:rPr lang="en-US" sz="2400" b="1" dirty="0" err="1"/>
              <a:t>Ebbets</a:t>
            </a:r>
            <a:r>
              <a:rPr lang="en-US" sz="2400" b="1" dirty="0"/>
              <a:t> </a:t>
            </a:r>
            <a:r>
              <a:rPr lang="en-US" dirty="0"/>
              <a:t>b.1905</a:t>
            </a:r>
            <a:endParaRPr lang="en-US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5FFCB571-13AB-FB4B-9CD1-FA72EC33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925" y="337458"/>
            <a:ext cx="4629773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F9402-A423-8041-90BD-0266745B8DC7}"/>
              </a:ext>
            </a:extLst>
          </p:cNvPr>
          <p:cNvSpPr txBox="1"/>
          <p:nvPr/>
        </p:nvSpPr>
        <p:spPr>
          <a:xfrm>
            <a:off x="476102" y="5007429"/>
            <a:ext cx="296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Dorothea Lange</a:t>
            </a:r>
          </a:p>
          <a:p>
            <a:r>
              <a:rPr lang="en-US" dirty="0"/>
              <a:t>b.1895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ilitary tanks on a road&#10;&#10;Description automatically generated with low confidence">
            <a:extLst>
              <a:ext uri="{FF2B5EF4-FFF2-40B4-BE49-F238E27FC236}">
                <a16:creationId xmlns:a16="http://schemas.microsoft.com/office/drawing/2014/main" id="{BECDDCA1-C876-F843-AF0A-8EDC3FD2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63" y="515306"/>
            <a:ext cx="7682074" cy="5243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D94C3-690C-E942-907E-233F9B7E8011}"/>
              </a:ext>
            </a:extLst>
          </p:cNvPr>
          <p:cNvSpPr txBox="1"/>
          <p:nvPr/>
        </p:nvSpPr>
        <p:spPr>
          <a:xfrm>
            <a:off x="730963" y="5867400"/>
            <a:ext cx="416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Charlie Cole </a:t>
            </a:r>
            <a:r>
              <a:rPr lang="en-US" dirty="0"/>
              <a:t>b.1955</a:t>
            </a:r>
            <a:endParaRPr lang="en-US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B9B20-AADB-354D-B5B0-522EB8D60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36" y="1201056"/>
            <a:ext cx="7331528" cy="4887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E5FD2-583E-AE42-90EA-185D0C9CAA61}"/>
              </a:ext>
            </a:extLst>
          </p:cNvPr>
          <p:cNvSpPr txBox="1"/>
          <p:nvPr/>
        </p:nvSpPr>
        <p:spPr>
          <a:xfrm>
            <a:off x="906235" y="507649"/>
            <a:ext cx="471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Christian </a:t>
            </a:r>
            <a:r>
              <a:rPr lang="en-US" sz="2800" b="1" dirty="0" err="1"/>
              <a:t>Aslund</a:t>
            </a:r>
            <a:r>
              <a:rPr lang="en-US" sz="2800" b="1" dirty="0"/>
              <a:t> </a:t>
            </a:r>
            <a:r>
              <a:rPr lang="en-US" dirty="0"/>
              <a:t>born c.1970s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1999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motorcycle&#10;&#10;Description automatically generated with medium confidence">
            <a:extLst>
              <a:ext uri="{FF2B5EF4-FFF2-40B4-BE49-F238E27FC236}">
                <a16:creationId xmlns:a16="http://schemas.microsoft.com/office/drawing/2014/main" id="{15685C7C-0D9B-184A-BAAA-F16F42AA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8" y="445866"/>
            <a:ext cx="7636328" cy="5073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C129D-D28B-E44B-A818-302279BCA8FB}"/>
              </a:ext>
            </a:extLst>
          </p:cNvPr>
          <p:cNvSpPr txBox="1"/>
          <p:nvPr/>
        </p:nvSpPr>
        <p:spPr>
          <a:xfrm>
            <a:off x="1006927" y="5693229"/>
            <a:ext cx="420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Akasha </a:t>
            </a:r>
            <a:r>
              <a:rPr lang="en-US" sz="2800" b="1" dirty="0" err="1"/>
              <a:t>Rabut</a:t>
            </a:r>
            <a:r>
              <a:rPr lang="en-US" sz="2800" b="1" dirty="0"/>
              <a:t> </a:t>
            </a:r>
            <a:r>
              <a:rPr lang="en-US" dirty="0"/>
              <a:t>born c.1980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556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1DF62-AEDD-6343-89D0-5DDB887C3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8172"/>
            <a:ext cx="8229600" cy="445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C3312-002B-564B-9DBA-E4DE27F8D752}"/>
              </a:ext>
            </a:extLst>
          </p:cNvPr>
          <p:cNvSpPr txBox="1"/>
          <p:nvPr/>
        </p:nvSpPr>
        <p:spPr>
          <a:xfrm>
            <a:off x="4484914" y="67491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Andreas Gursky </a:t>
            </a:r>
            <a:r>
              <a:rPr lang="en-US" dirty="0"/>
              <a:t>b.1955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3052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itting on a bed&#10;&#10;Description automatically generated with medium confidence">
            <a:extLst>
              <a:ext uri="{FF2B5EF4-FFF2-40B4-BE49-F238E27FC236}">
                <a16:creationId xmlns:a16="http://schemas.microsoft.com/office/drawing/2014/main" id="{E5D8B5C3-5F7F-6143-A4C4-94DD8210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55" y="703038"/>
            <a:ext cx="5414210" cy="5382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B5873-40EE-D84C-886A-AC76EFA6C143}"/>
              </a:ext>
            </a:extLst>
          </p:cNvPr>
          <p:cNvSpPr txBox="1"/>
          <p:nvPr/>
        </p:nvSpPr>
        <p:spPr>
          <a:xfrm>
            <a:off x="614135" y="1436914"/>
            <a:ext cx="211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Diane Arbus</a:t>
            </a:r>
          </a:p>
          <a:p>
            <a:r>
              <a:rPr lang="en-US" dirty="0"/>
              <a:t>b.1923</a:t>
            </a:r>
          </a:p>
        </p:txBody>
      </p:sp>
    </p:spTree>
    <p:extLst>
      <p:ext uri="{BB962C8B-B14F-4D97-AF65-F5344CB8AC3E}">
        <p14:creationId xmlns:p14="http://schemas.microsoft.com/office/powerpoint/2010/main" val="262498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AD3DFD9A-B89E-4E4D-8323-758CEFED8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8" y="522514"/>
            <a:ext cx="3875314" cy="5812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C0704-4B4C-7943-B0FC-1798CE59C46B}"/>
              </a:ext>
            </a:extLst>
          </p:cNvPr>
          <p:cNvSpPr txBox="1"/>
          <p:nvPr/>
        </p:nvSpPr>
        <p:spPr>
          <a:xfrm>
            <a:off x="5159829" y="1099457"/>
            <a:ext cx="27649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Henri Cartier Bresson</a:t>
            </a:r>
          </a:p>
          <a:p>
            <a:r>
              <a:rPr lang="en-US" dirty="0"/>
              <a:t>b.1908</a:t>
            </a:r>
          </a:p>
        </p:txBody>
      </p:sp>
    </p:spTree>
    <p:extLst>
      <p:ext uri="{BB962C8B-B14F-4D97-AF65-F5344CB8AC3E}">
        <p14:creationId xmlns:p14="http://schemas.microsoft.com/office/powerpoint/2010/main" val="2974906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, blue, colorful&#10;&#10;Description automatically generated">
            <a:extLst>
              <a:ext uri="{FF2B5EF4-FFF2-40B4-BE49-F238E27FC236}">
                <a16:creationId xmlns:a16="http://schemas.microsoft.com/office/drawing/2014/main" id="{9E6105E5-862D-224D-8233-398BDA82C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2" y="522512"/>
            <a:ext cx="5431971" cy="5431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10EC7-D56F-214F-94C7-5481DE7D5AB1}"/>
              </a:ext>
            </a:extLst>
          </p:cNvPr>
          <p:cNvSpPr txBox="1"/>
          <p:nvPr/>
        </p:nvSpPr>
        <p:spPr>
          <a:xfrm>
            <a:off x="566057" y="3962399"/>
            <a:ext cx="200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Aïda</a:t>
            </a:r>
            <a:r>
              <a:rPr lang="en-US" sz="2800" b="1" dirty="0"/>
              <a:t> </a:t>
            </a:r>
            <a:r>
              <a:rPr lang="en-US" sz="2800" b="1" dirty="0" err="1"/>
              <a:t>Muluneh</a:t>
            </a:r>
            <a:endParaRPr lang="en-US" sz="2800" b="1" dirty="0"/>
          </a:p>
          <a:p>
            <a:r>
              <a:rPr lang="en-US" sz="1600" dirty="0"/>
              <a:t>b.1974</a:t>
            </a:r>
          </a:p>
        </p:txBody>
      </p:sp>
    </p:spTree>
    <p:extLst>
      <p:ext uri="{BB962C8B-B14F-4D97-AF65-F5344CB8AC3E}">
        <p14:creationId xmlns:p14="http://schemas.microsoft.com/office/powerpoint/2010/main" val="4262014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A9B6438A-6843-0640-9591-472FF606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15" y="597806"/>
            <a:ext cx="7601856" cy="5150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35992-64CB-6E42-AEBB-8321608F9333}"/>
              </a:ext>
            </a:extLst>
          </p:cNvPr>
          <p:cNvSpPr txBox="1"/>
          <p:nvPr/>
        </p:nvSpPr>
        <p:spPr>
          <a:xfrm>
            <a:off x="801915" y="5921829"/>
            <a:ext cx="542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Walker Evans </a:t>
            </a:r>
            <a:r>
              <a:rPr lang="en-US" sz="1600" dirty="0"/>
              <a:t>b.1903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277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amera_Obscura_box18thCentury.jpg">
            <a:extLst>
              <a:ext uri="{FF2B5EF4-FFF2-40B4-BE49-F238E27FC236}">
                <a16:creationId xmlns:a16="http://schemas.microsoft.com/office/drawing/2014/main" id="{07B5250D-C6B1-874B-BF42-78F06D71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438"/>
            <a:ext cx="582612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id="{F6E06A9E-CA8D-894E-92E2-15B0E29EE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562600"/>
            <a:ext cx="360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Camera Obscura circa 1750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ameraObscuraSanFranciscoCliffHouse.jpg">
            <a:extLst>
              <a:ext uri="{FF2B5EF4-FFF2-40B4-BE49-F238E27FC236}">
                <a16:creationId xmlns:a16="http://schemas.microsoft.com/office/drawing/2014/main" id="{9810C5F2-7EE5-7B40-841D-A7F82819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12763"/>
            <a:ext cx="75628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>
            <a:extLst>
              <a:ext uri="{FF2B5EF4-FFF2-40B4-BE49-F238E27FC236}">
                <a16:creationId xmlns:a16="http://schemas.microsoft.com/office/drawing/2014/main" id="{2D747185-45F6-1B4D-AA2A-FF98179F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764213"/>
            <a:ext cx="671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Room Size Camera Obscura, San Francisco California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niepce1826firstPhoto.jpg">
            <a:extLst>
              <a:ext uri="{FF2B5EF4-FFF2-40B4-BE49-F238E27FC236}">
                <a16:creationId xmlns:a16="http://schemas.microsoft.com/office/drawing/2014/main" id="{7FC8BADC-0594-0B4D-B92D-7B5214A54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501650"/>
            <a:ext cx="70612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>
            <a:extLst>
              <a:ext uri="{FF2B5EF4-FFF2-40B4-BE49-F238E27FC236}">
                <a16:creationId xmlns:a16="http://schemas.microsoft.com/office/drawing/2014/main" id="{C0E2536F-6225-7448-82E8-9B06D2AA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5399088"/>
            <a:ext cx="55927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/>
              <a:t>Thought to be first permanant photograph: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View from the Window at Le Gras (France)</a:t>
            </a:r>
            <a:endParaRPr lang="fr-FR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  <a:r>
              <a:rPr lang="fr-FR" altLang="en-US" sz="2400"/>
              <a:t>y Joseph Nicéphore Niépce 1826</a:t>
            </a:r>
            <a:endParaRPr lang="en-US" alt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oulevard_du_Temple_by_Daguerre1839.jpg">
            <a:extLst>
              <a:ext uri="{FF2B5EF4-FFF2-40B4-BE49-F238E27FC236}">
                <a16:creationId xmlns:a16="http://schemas.microsoft.com/office/drawing/2014/main" id="{4A4A3092-8670-EA4A-9FEB-72189D880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600075"/>
            <a:ext cx="713105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>
            <a:extLst>
              <a:ext uri="{FF2B5EF4-FFF2-40B4-BE49-F238E27FC236}">
                <a16:creationId xmlns:a16="http://schemas.microsoft.com/office/drawing/2014/main" id="{2AE8F068-8E31-1D46-8C1B-CAB6A53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5726113"/>
            <a:ext cx="5697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Boulevard du Temple, Paris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By Louis Daguerre in late 1838 or early 1839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760</Words>
  <Application>Microsoft Macintosh PowerPoint</Application>
  <PresentationFormat>On-screen Show (4:3)</PresentationFormat>
  <Paragraphs>84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Stencil</vt:lpstr>
      <vt:lpstr>Office Theme</vt:lpstr>
      <vt:lpstr>PHOTOGRAPHY from the Greek Photos: Light   Graphe: Draw</vt:lpstr>
      <vt:lpstr>PowerPoint Presentation</vt:lpstr>
      <vt:lpstr>PowerPoint Presentation</vt:lpstr>
      <vt:lpstr>17th Century Sketch of a Camera Obscura</vt:lpstr>
      <vt:lpstr>Camera Obscura from the Latin: “Dark Room”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 Nicéphore Niépce (1765 – 1833)</vt:lpstr>
      <vt:lpstr>Louis Daguerre (1787-1851)</vt:lpstr>
      <vt:lpstr>James Presley Ball (1825-1904) Prominent African-American abolitionist, entrepreneur, and Daguerreotypist. </vt:lpstr>
      <vt:lpstr>William Henry Fox Talbot by John Moffat c. 1864</vt:lpstr>
      <vt:lpstr>Sir John Frederick William Herschel (1792-1871)</vt:lpstr>
      <vt:lpstr>Augustus Washington  (c. 1820 – June 7, 1875) was an American photographer and daguerreotypist. He was born in New Jersey as a free person of color and immigrated to Liberia in 1852. He is one of the few African-American daguerreotypists whose career has been documented.  Portrait of Joseph Jenkins Roberts (c. 1854) </vt:lpstr>
      <vt:lpstr>Julia Margaret Cameron  (1815 – 1879) was a British photographer who is considered one of the most important portraitists of the 19th century. She is known for her soft-focus close-ups of famous Victorian men and for illustrative images depicting characters from mythology, Christianity, and literature. She also produced sensitive portraits of women and children.</vt:lpstr>
      <vt:lpstr>Roger Fenton (1819-1869) Early War Photographer  (Crimean War)</vt:lpstr>
      <vt:lpstr>Yu Xunling (裕 勋 龄; Yù Xūnlíng ; 1880–1943) was a Chinese photographer, and the widow Empress Cixi's court photographer during the late Qing Dynasty. He was the only photographer allowed by the widowed empress to photograph her.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Slow Mo Guys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Shutter Speed’s Effect on Motion</vt:lpstr>
      <vt:lpstr>PowerPoint Presentation</vt:lpstr>
      <vt:lpstr>PowerPoint Presentation</vt:lpstr>
      <vt:lpstr>The Light Meter</vt:lpstr>
      <vt:lpstr>PowerPoint Presentation</vt:lpstr>
      <vt:lpstr>Aspect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machine2</dc:creator>
  <cp:lastModifiedBy>Matthew Greco</cp:lastModifiedBy>
  <cp:revision>55</cp:revision>
  <dcterms:created xsi:type="dcterms:W3CDTF">2011-08-31T17:44:52Z</dcterms:created>
  <dcterms:modified xsi:type="dcterms:W3CDTF">2022-02-10T01:35:16Z</dcterms:modified>
</cp:coreProperties>
</file>