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51"/>
  </p:notesMasterIdLst>
  <p:sldIdLst>
    <p:sldId id="282" r:id="rId2"/>
    <p:sldId id="284" r:id="rId3"/>
    <p:sldId id="298" r:id="rId4"/>
    <p:sldId id="290" r:id="rId5"/>
    <p:sldId id="283" r:id="rId6"/>
    <p:sldId id="308" r:id="rId7"/>
    <p:sldId id="269" r:id="rId8"/>
    <p:sldId id="270" r:id="rId9"/>
    <p:sldId id="271" r:id="rId10"/>
    <p:sldId id="272" r:id="rId11"/>
    <p:sldId id="273" r:id="rId12"/>
    <p:sldId id="286" r:id="rId13"/>
    <p:sldId id="287" r:id="rId14"/>
    <p:sldId id="285" r:id="rId15"/>
    <p:sldId id="289" r:id="rId16"/>
    <p:sldId id="302" r:id="rId17"/>
    <p:sldId id="303" r:id="rId18"/>
    <p:sldId id="288" r:id="rId19"/>
    <p:sldId id="304" r:id="rId20"/>
    <p:sldId id="275" r:id="rId21"/>
    <p:sldId id="274" r:id="rId22"/>
    <p:sldId id="276" r:id="rId23"/>
    <p:sldId id="277" r:id="rId24"/>
    <p:sldId id="278" r:id="rId25"/>
    <p:sldId id="279" r:id="rId26"/>
    <p:sldId id="313" r:id="rId27"/>
    <p:sldId id="314" r:id="rId28"/>
    <p:sldId id="315" r:id="rId29"/>
    <p:sldId id="281" r:id="rId30"/>
    <p:sldId id="268" r:id="rId31"/>
    <p:sldId id="301" r:id="rId32"/>
    <p:sldId id="257" r:id="rId33"/>
    <p:sldId id="316" r:id="rId34"/>
    <p:sldId id="309" r:id="rId35"/>
    <p:sldId id="310" r:id="rId36"/>
    <p:sldId id="312" r:id="rId37"/>
    <p:sldId id="311" r:id="rId38"/>
    <p:sldId id="280" r:id="rId39"/>
    <p:sldId id="259" r:id="rId40"/>
    <p:sldId id="295" r:id="rId41"/>
    <p:sldId id="256" r:id="rId42"/>
    <p:sldId id="258" r:id="rId43"/>
    <p:sldId id="305" r:id="rId44"/>
    <p:sldId id="260" r:id="rId45"/>
    <p:sldId id="306" r:id="rId46"/>
    <p:sldId id="307" r:id="rId47"/>
    <p:sldId id="291" r:id="rId48"/>
    <p:sldId id="261" r:id="rId49"/>
    <p:sldId id="292" r:id="rId5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817"/>
  </p:normalViewPr>
  <p:slideViewPr>
    <p:cSldViewPr snapToGrid="0" snapToObjects="1">
      <p:cViewPr varScale="1">
        <p:scale>
          <a:sx n="101" d="100"/>
          <a:sy n="101" d="100"/>
        </p:scale>
        <p:origin x="76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63AC9-3924-C54E-9A2B-49FE338C6366}" type="datetimeFigureOut">
              <a:rPr lang="en-US" smtClean="0"/>
              <a:t>2/6/23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2F17D9-9F5E-A541-928C-DFE83E637517}" type="slidenum">
              <a:rPr lang="en-US" smtClean="0"/>
              <a:t>‹#›</a:t>
            </a:fld>
            <a:endParaRPr lang="en-US"/>
          </a:p>
        </p:txBody>
      </p:sp>
    </p:spTree>
    <p:extLst>
      <p:ext uri="{BB962C8B-B14F-4D97-AF65-F5344CB8AC3E}">
        <p14:creationId xmlns:p14="http://schemas.microsoft.com/office/powerpoint/2010/main" val="818378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2F17D9-9F5E-A541-928C-DFE83E637517}" type="slidenum">
              <a:rPr lang="en-US" smtClean="0"/>
              <a:t>1</a:t>
            </a:fld>
            <a:endParaRPr lang="en-US"/>
          </a:p>
        </p:txBody>
      </p:sp>
    </p:spTree>
    <p:extLst>
      <p:ext uri="{BB962C8B-B14F-4D97-AF65-F5344CB8AC3E}">
        <p14:creationId xmlns:p14="http://schemas.microsoft.com/office/powerpoint/2010/main" val="3308155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F17D9-9F5E-A541-928C-DFE83E637517}" type="slidenum">
              <a:rPr lang="en-US" smtClean="0"/>
              <a:t>23</a:t>
            </a:fld>
            <a:endParaRPr lang="en-US"/>
          </a:p>
        </p:txBody>
      </p:sp>
    </p:spTree>
    <p:extLst>
      <p:ext uri="{BB962C8B-B14F-4D97-AF65-F5344CB8AC3E}">
        <p14:creationId xmlns:p14="http://schemas.microsoft.com/office/powerpoint/2010/main" val="1835939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F17D9-9F5E-A541-928C-DFE83E637517}" type="slidenum">
              <a:rPr lang="en-US" smtClean="0"/>
              <a:t>24</a:t>
            </a:fld>
            <a:endParaRPr lang="en-US"/>
          </a:p>
        </p:txBody>
      </p:sp>
    </p:spTree>
    <p:extLst>
      <p:ext uri="{BB962C8B-B14F-4D97-AF65-F5344CB8AC3E}">
        <p14:creationId xmlns:p14="http://schemas.microsoft.com/office/powerpoint/2010/main" val="406532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F17D9-9F5E-A541-928C-DFE83E637517}" type="slidenum">
              <a:rPr lang="en-US" smtClean="0"/>
              <a:t>31</a:t>
            </a:fld>
            <a:endParaRPr lang="en-US"/>
          </a:p>
        </p:txBody>
      </p:sp>
    </p:spTree>
    <p:extLst>
      <p:ext uri="{BB962C8B-B14F-4D97-AF65-F5344CB8AC3E}">
        <p14:creationId xmlns:p14="http://schemas.microsoft.com/office/powerpoint/2010/main" val="419194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2F17D9-9F5E-A541-928C-DFE83E637517}" type="slidenum">
              <a:rPr lang="en-US" smtClean="0"/>
              <a:t>32</a:t>
            </a:fld>
            <a:endParaRPr lang="en-US"/>
          </a:p>
        </p:txBody>
      </p:sp>
    </p:spTree>
    <p:extLst>
      <p:ext uri="{BB962C8B-B14F-4D97-AF65-F5344CB8AC3E}">
        <p14:creationId xmlns:p14="http://schemas.microsoft.com/office/powerpoint/2010/main" val="2235724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E03D21D-0FCE-EF4A-91D5-9D908C80C448}"/>
              </a:ext>
            </a:extLst>
          </p:cNvPr>
          <p:cNvSpPr>
            <a:spLocks noGrp="1"/>
          </p:cNvSpPr>
          <p:nvPr>
            <p:ph type="dt" sz="half" idx="10"/>
          </p:nvPr>
        </p:nvSpPr>
        <p:spPr/>
        <p:txBody>
          <a:bodyPr/>
          <a:lstStyle>
            <a:lvl1pPr>
              <a:defRPr/>
            </a:lvl1pPr>
          </a:lstStyle>
          <a:p>
            <a:pPr>
              <a:defRPr/>
            </a:pPr>
            <a:fld id="{FC4BA417-C1B0-9946-9156-55ECC08BA481}" type="datetimeFigureOut">
              <a:rPr lang="en-US" altLang="en-US"/>
              <a:pPr>
                <a:defRPr/>
              </a:pPr>
              <a:t>2/6/23</a:t>
            </a:fld>
            <a:endParaRPr lang="en-US" altLang="en-US"/>
          </a:p>
        </p:txBody>
      </p:sp>
      <p:sp>
        <p:nvSpPr>
          <p:cNvPr id="5" name="Footer Placeholder 4">
            <a:extLst>
              <a:ext uri="{FF2B5EF4-FFF2-40B4-BE49-F238E27FC236}">
                <a16:creationId xmlns:a16="http://schemas.microsoft.com/office/drawing/2014/main" id="{D308D3D3-B60C-0D42-AC9A-3645E516E9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F18709-2A82-0E43-918E-9B1A180F13CD}"/>
              </a:ext>
            </a:extLst>
          </p:cNvPr>
          <p:cNvSpPr>
            <a:spLocks noGrp="1"/>
          </p:cNvSpPr>
          <p:nvPr>
            <p:ph type="sldNum" sz="quarter" idx="12"/>
          </p:nvPr>
        </p:nvSpPr>
        <p:spPr/>
        <p:txBody>
          <a:bodyPr/>
          <a:lstStyle>
            <a:lvl1pPr>
              <a:defRPr/>
            </a:lvl1pPr>
          </a:lstStyle>
          <a:p>
            <a:fld id="{19BB3D96-6B65-064B-B5F4-B341FD6FDA7E}" type="slidenum">
              <a:rPr lang="en-US" altLang="en-US"/>
              <a:pPr/>
              <a:t>‹#›</a:t>
            </a:fld>
            <a:endParaRPr lang="en-US" altLang="en-US"/>
          </a:p>
        </p:txBody>
      </p:sp>
    </p:spTree>
    <p:extLst>
      <p:ext uri="{BB962C8B-B14F-4D97-AF65-F5344CB8AC3E}">
        <p14:creationId xmlns:p14="http://schemas.microsoft.com/office/powerpoint/2010/main" val="297912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F5E4A-01C3-F94D-85A0-0CA980E11707}"/>
              </a:ext>
            </a:extLst>
          </p:cNvPr>
          <p:cNvSpPr>
            <a:spLocks noGrp="1"/>
          </p:cNvSpPr>
          <p:nvPr>
            <p:ph type="dt" sz="half" idx="10"/>
          </p:nvPr>
        </p:nvSpPr>
        <p:spPr/>
        <p:txBody>
          <a:bodyPr/>
          <a:lstStyle>
            <a:lvl1pPr>
              <a:defRPr/>
            </a:lvl1pPr>
          </a:lstStyle>
          <a:p>
            <a:pPr>
              <a:defRPr/>
            </a:pPr>
            <a:fld id="{4FE4AACE-7835-B246-8EF0-AA2434D49FCD}" type="datetimeFigureOut">
              <a:rPr lang="en-US" altLang="en-US"/>
              <a:pPr>
                <a:defRPr/>
              </a:pPr>
              <a:t>2/6/23</a:t>
            </a:fld>
            <a:endParaRPr lang="en-US" altLang="en-US"/>
          </a:p>
        </p:txBody>
      </p:sp>
      <p:sp>
        <p:nvSpPr>
          <p:cNvPr id="5" name="Footer Placeholder 4">
            <a:extLst>
              <a:ext uri="{FF2B5EF4-FFF2-40B4-BE49-F238E27FC236}">
                <a16:creationId xmlns:a16="http://schemas.microsoft.com/office/drawing/2014/main" id="{BE66C123-F532-0843-BE24-E855CCED0E6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E4957B-124F-DF46-B79E-898DDAEE4B72}"/>
              </a:ext>
            </a:extLst>
          </p:cNvPr>
          <p:cNvSpPr>
            <a:spLocks noGrp="1"/>
          </p:cNvSpPr>
          <p:nvPr>
            <p:ph type="sldNum" sz="quarter" idx="12"/>
          </p:nvPr>
        </p:nvSpPr>
        <p:spPr/>
        <p:txBody>
          <a:bodyPr/>
          <a:lstStyle>
            <a:lvl1pPr>
              <a:defRPr/>
            </a:lvl1pPr>
          </a:lstStyle>
          <a:p>
            <a:fld id="{372CAEC7-4C22-4F4F-A7F2-0F04CE2080A5}" type="slidenum">
              <a:rPr lang="en-US" altLang="en-US"/>
              <a:pPr/>
              <a:t>‹#›</a:t>
            </a:fld>
            <a:endParaRPr lang="en-US" altLang="en-US"/>
          </a:p>
        </p:txBody>
      </p:sp>
    </p:spTree>
    <p:extLst>
      <p:ext uri="{BB962C8B-B14F-4D97-AF65-F5344CB8AC3E}">
        <p14:creationId xmlns:p14="http://schemas.microsoft.com/office/powerpoint/2010/main" val="1659286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C3BABE-0ABD-564E-8A32-092F679AC210}"/>
              </a:ext>
            </a:extLst>
          </p:cNvPr>
          <p:cNvSpPr>
            <a:spLocks noGrp="1"/>
          </p:cNvSpPr>
          <p:nvPr>
            <p:ph type="dt" sz="half" idx="10"/>
          </p:nvPr>
        </p:nvSpPr>
        <p:spPr/>
        <p:txBody>
          <a:bodyPr/>
          <a:lstStyle>
            <a:lvl1pPr>
              <a:defRPr/>
            </a:lvl1pPr>
          </a:lstStyle>
          <a:p>
            <a:pPr>
              <a:defRPr/>
            </a:pPr>
            <a:fld id="{0420BCBF-CDBD-104D-A474-DC6198F60DD6}" type="datetimeFigureOut">
              <a:rPr lang="en-US" altLang="en-US"/>
              <a:pPr>
                <a:defRPr/>
              </a:pPr>
              <a:t>2/6/23</a:t>
            </a:fld>
            <a:endParaRPr lang="en-US" altLang="en-US"/>
          </a:p>
        </p:txBody>
      </p:sp>
      <p:sp>
        <p:nvSpPr>
          <p:cNvPr id="5" name="Footer Placeholder 4">
            <a:extLst>
              <a:ext uri="{FF2B5EF4-FFF2-40B4-BE49-F238E27FC236}">
                <a16:creationId xmlns:a16="http://schemas.microsoft.com/office/drawing/2014/main" id="{48457B48-FC9A-3049-BCD7-8E27762633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2911CE-EF24-1540-998D-F7098AC49889}"/>
              </a:ext>
            </a:extLst>
          </p:cNvPr>
          <p:cNvSpPr>
            <a:spLocks noGrp="1"/>
          </p:cNvSpPr>
          <p:nvPr>
            <p:ph type="sldNum" sz="quarter" idx="12"/>
          </p:nvPr>
        </p:nvSpPr>
        <p:spPr/>
        <p:txBody>
          <a:bodyPr/>
          <a:lstStyle>
            <a:lvl1pPr>
              <a:defRPr/>
            </a:lvl1pPr>
          </a:lstStyle>
          <a:p>
            <a:fld id="{AE2FA649-58FC-7746-AEB2-6F5447829DFD}" type="slidenum">
              <a:rPr lang="en-US" altLang="en-US"/>
              <a:pPr/>
              <a:t>‹#›</a:t>
            </a:fld>
            <a:endParaRPr lang="en-US" altLang="en-US"/>
          </a:p>
        </p:txBody>
      </p:sp>
    </p:spTree>
    <p:extLst>
      <p:ext uri="{BB962C8B-B14F-4D97-AF65-F5344CB8AC3E}">
        <p14:creationId xmlns:p14="http://schemas.microsoft.com/office/powerpoint/2010/main" val="3874920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E7333-2899-974D-A33F-928D6A4FF708}"/>
              </a:ext>
            </a:extLst>
          </p:cNvPr>
          <p:cNvSpPr>
            <a:spLocks noGrp="1"/>
          </p:cNvSpPr>
          <p:nvPr>
            <p:ph type="dt" sz="half" idx="10"/>
          </p:nvPr>
        </p:nvSpPr>
        <p:spPr/>
        <p:txBody>
          <a:bodyPr/>
          <a:lstStyle>
            <a:lvl1pPr>
              <a:defRPr/>
            </a:lvl1pPr>
          </a:lstStyle>
          <a:p>
            <a:pPr>
              <a:defRPr/>
            </a:pPr>
            <a:fld id="{B4B324EF-38A1-5D4D-8319-142013FF2362}" type="datetimeFigureOut">
              <a:rPr lang="en-US" altLang="en-US"/>
              <a:pPr>
                <a:defRPr/>
              </a:pPr>
              <a:t>2/6/23</a:t>
            </a:fld>
            <a:endParaRPr lang="en-US" altLang="en-US"/>
          </a:p>
        </p:txBody>
      </p:sp>
      <p:sp>
        <p:nvSpPr>
          <p:cNvPr id="5" name="Footer Placeholder 4">
            <a:extLst>
              <a:ext uri="{FF2B5EF4-FFF2-40B4-BE49-F238E27FC236}">
                <a16:creationId xmlns:a16="http://schemas.microsoft.com/office/drawing/2014/main" id="{75A91344-C187-284D-A47E-74C49E2A11A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68BEF3-23C3-8840-BF73-16A6917F2E36}"/>
              </a:ext>
            </a:extLst>
          </p:cNvPr>
          <p:cNvSpPr>
            <a:spLocks noGrp="1"/>
          </p:cNvSpPr>
          <p:nvPr>
            <p:ph type="sldNum" sz="quarter" idx="12"/>
          </p:nvPr>
        </p:nvSpPr>
        <p:spPr/>
        <p:txBody>
          <a:bodyPr/>
          <a:lstStyle>
            <a:lvl1pPr>
              <a:defRPr/>
            </a:lvl1pPr>
          </a:lstStyle>
          <a:p>
            <a:fld id="{454AB46A-21B2-3048-8390-476EC0813BE8}" type="slidenum">
              <a:rPr lang="en-US" altLang="en-US"/>
              <a:pPr/>
              <a:t>‹#›</a:t>
            </a:fld>
            <a:endParaRPr lang="en-US" altLang="en-US"/>
          </a:p>
        </p:txBody>
      </p:sp>
    </p:spTree>
    <p:extLst>
      <p:ext uri="{BB962C8B-B14F-4D97-AF65-F5344CB8AC3E}">
        <p14:creationId xmlns:p14="http://schemas.microsoft.com/office/powerpoint/2010/main" val="192976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09FB21-6418-E346-B666-D3FA1BD56CDF}"/>
              </a:ext>
            </a:extLst>
          </p:cNvPr>
          <p:cNvSpPr>
            <a:spLocks noGrp="1"/>
          </p:cNvSpPr>
          <p:nvPr>
            <p:ph type="dt" sz="half" idx="10"/>
          </p:nvPr>
        </p:nvSpPr>
        <p:spPr/>
        <p:txBody>
          <a:bodyPr/>
          <a:lstStyle>
            <a:lvl1pPr>
              <a:defRPr/>
            </a:lvl1pPr>
          </a:lstStyle>
          <a:p>
            <a:pPr>
              <a:defRPr/>
            </a:pPr>
            <a:fld id="{385CE26E-A100-C744-A52B-E36DC840E7E7}" type="datetimeFigureOut">
              <a:rPr lang="en-US" altLang="en-US"/>
              <a:pPr>
                <a:defRPr/>
              </a:pPr>
              <a:t>2/6/23</a:t>
            </a:fld>
            <a:endParaRPr lang="en-US" altLang="en-US"/>
          </a:p>
        </p:txBody>
      </p:sp>
      <p:sp>
        <p:nvSpPr>
          <p:cNvPr id="5" name="Footer Placeholder 4">
            <a:extLst>
              <a:ext uri="{FF2B5EF4-FFF2-40B4-BE49-F238E27FC236}">
                <a16:creationId xmlns:a16="http://schemas.microsoft.com/office/drawing/2014/main" id="{F3F4BF8A-194B-EF4C-A872-3B26A286CE9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29ACAE-0E14-E64C-A1C6-A6E3CA7BBDFC}"/>
              </a:ext>
            </a:extLst>
          </p:cNvPr>
          <p:cNvSpPr>
            <a:spLocks noGrp="1"/>
          </p:cNvSpPr>
          <p:nvPr>
            <p:ph type="sldNum" sz="quarter" idx="12"/>
          </p:nvPr>
        </p:nvSpPr>
        <p:spPr/>
        <p:txBody>
          <a:bodyPr/>
          <a:lstStyle>
            <a:lvl1pPr>
              <a:defRPr/>
            </a:lvl1pPr>
          </a:lstStyle>
          <a:p>
            <a:fld id="{E5247E63-1192-5747-876B-9DFE70202050}" type="slidenum">
              <a:rPr lang="en-US" altLang="en-US"/>
              <a:pPr/>
              <a:t>‹#›</a:t>
            </a:fld>
            <a:endParaRPr lang="en-US" altLang="en-US"/>
          </a:p>
        </p:txBody>
      </p:sp>
    </p:spTree>
    <p:extLst>
      <p:ext uri="{BB962C8B-B14F-4D97-AF65-F5344CB8AC3E}">
        <p14:creationId xmlns:p14="http://schemas.microsoft.com/office/powerpoint/2010/main" val="2452981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6801753-5784-6C4E-B47D-7D649C73EBF4}"/>
              </a:ext>
            </a:extLst>
          </p:cNvPr>
          <p:cNvSpPr>
            <a:spLocks noGrp="1"/>
          </p:cNvSpPr>
          <p:nvPr>
            <p:ph type="dt" sz="half" idx="10"/>
          </p:nvPr>
        </p:nvSpPr>
        <p:spPr/>
        <p:txBody>
          <a:bodyPr/>
          <a:lstStyle>
            <a:lvl1pPr>
              <a:defRPr/>
            </a:lvl1pPr>
          </a:lstStyle>
          <a:p>
            <a:pPr>
              <a:defRPr/>
            </a:pPr>
            <a:fld id="{0F51CA7C-F22E-BA4A-ADB0-A0E65F78000A}" type="datetimeFigureOut">
              <a:rPr lang="en-US" altLang="en-US"/>
              <a:pPr>
                <a:defRPr/>
              </a:pPr>
              <a:t>2/6/23</a:t>
            </a:fld>
            <a:endParaRPr lang="en-US" altLang="en-US"/>
          </a:p>
        </p:txBody>
      </p:sp>
      <p:sp>
        <p:nvSpPr>
          <p:cNvPr id="6" name="Footer Placeholder 4">
            <a:extLst>
              <a:ext uri="{FF2B5EF4-FFF2-40B4-BE49-F238E27FC236}">
                <a16:creationId xmlns:a16="http://schemas.microsoft.com/office/drawing/2014/main" id="{3001A09F-999C-F942-905D-FB56D4A196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EDC0C94-3A3B-614D-AF03-D72960E5B902}"/>
              </a:ext>
            </a:extLst>
          </p:cNvPr>
          <p:cNvSpPr>
            <a:spLocks noGrp="1"/>
          </p:cNvSpPr>
          <p:nvPr>
            <p:ph type="sldNum" sz="quarter" idx="12"/>
          </p:nvPr>
        </p:nvSpPr>
        <p:spPr/>
        <p:txBody>
          <a:bodyPr/>
          <a:lstStyle>
            <a:lvl1pPr>
              <a:defRPr/>
            </a:lvl1pPr>
          </a:lstStyle>
          <a:p>
            <a:fld id="{DD822179-77C1-3843-98C4-604C250DCFE9}" type="slidenum">
              <a:rPr lang="en-US" altLang="en-US"/>
              <a:pPr/>
              <a:t>‹#›</a:t>
            </a:fld>
            <a:endParaRPr lang="en-US" altLang="en-US"/>
          </a:p>
        </p:txBody>
      </p:sp>
    </p:spTree>
    <p:extLst>
      <p:ext uri="{BB962C8B-B14F-4D97-AF65-F5344CB8AC3E}">
        <p14:creationId xmlns:p14="http://schemas.microsoft.com/office/powerpoint/2010/main" val="1886130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E991B32-7620-8B4E-A881-BF933049D40A}"/>
              </a:ext>
            </a:extLst>
          </p:cNvPr>
          <p:cNvSpPr>
            <a:spLocks noGrp="1"/>
          </p:cNvSpPr>
          <p:nvPr>
            <p:ph type="dt" sz="half" idx="10"/>
          </p:nvPr>
        </p:nvSpPr>
        <p:spPr/>
        <p:txBody>
          <a:bodyPr/>
          <a:lstStyle>
            <a:lvl1pPr>
              <a:defRPr/>
            </a:lvl1pPr>
          </a:lstStyle>
          <a:p>
            <a:pPr>
              <a:defRPr/>
            </a:pPr>
            <a:fld id="{A3A02758-EA52-9644-A0E0-E5AE6ADBC9D5}" type="datetimeFigureOut">
              <a:rPr lang="en-US" altLang="en-US"/>
              <a:pPr>
                <a:defRPr/>
              </a:pPr>
              <a:t>2/6/23</a:t>
            </a:fld>
            <a:endParaRPr lang="en-US" altLang="en-US"/>
          </a:p>
        </p:txBody>
      </p:sp>
      <p:sp>
        <p:nvSpPr>
          <p:cNvPr id="8" name="Footer Placeholder 4">
            <a:extLst>
              <a:ext uri="{FF2B5EF4-FFF2-40B4-BE49-F238E27FC236}">
                <a16:creationId xmlns:a16="http://schemas.microsoft.com/office/drawing/2014/main" id="{4336F83C-BAE1-AE45-B31A-917C582A097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1EFE34C-6A8C-3149-B18E-8B554B633999}"/>
              </a:ext>
            </a:extLst>
          </p:cNvPr>
          <p:cNvSpPr>
            <a:spLocks noGrp="1"/>
          </p:cNvSpPr>
          <p:nvPr>
            <p:ph type="sldNum" sz="quarter" idx="12"/>
          </p:nvPr>
        </p:nvSpPr>
        <p:spPr/>
        <p:txBody>
          <a:bodyPr/>
          <a:lstStyle>
            <a:lvl1pPr>
              <a:defRPr/>
            </a:lvl1pPr>
          </a:lstStyle>
          <a:p>
            <a:fld id="{B5C01EFB-04E6-BB4F-9B71-99D860182836}" type="slidenum">
              <a:rPr lang="en-US" altLang="en-US"/>
              <a:pPr/>
              <a:t>‹#›</a:t>
            </a:fld>
            <a:endParaRPr lang="en-US" altLang="en-US"/>
          </a:p>
        </p:txBody>
      </p:sp>
    </p:spTree>
    <p:extLst>
      <p:ext uri="{BB962C8B-B14F-4D97-AF65-F5344CB8AC3E}">
        <p14:creationId xmlns:p14="http://schemas.microsoft.com/office/powerpoint/2010/main" val="1563387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988C628-E2EA-E540-9FBC-D123FE681D32}"/>
              </a:ext>
            </a:extLst>
          </p:cNvPr>
          <p:cNvSpPr>
            <a:spLocks noGrp="1"/>
          </p:cNvSpPr>
          <p:nvPr>
            <p:ph type="dt" sz="half" idx="10"/>
          </p:nvPr>
        </p:nvSpPr>
        <p:spPr/>
        <p:txBody>
          <a:bodyPr/>
          <a:lstStyle>
            <a:lvl1pPr>
              <a:defRPr/>
            </a:lvl1pPr>
          </a:lstStyle>
          <a:p>
            <a:pPr>
              <a:defRPr/>
            </a:pPr>
            <a:fld id="{5392B672-A790-7145-972F-F3F49BBD4A0E}" type="datetimeFigureOut">
              <a:rPr lang="en-US" altLang="en-US"/>
              <a:pPr>
                <a:defRPr/>
              </a:pPr>
              <a:t>2/6/23</a:t>
            </a:fld>
            <a:endParaRPr lang="en-US" altLang="en-US"/>
          </a:p>
        </p:txBody>
      </p:sp>
      <p:sp>
        <p:nvSpPr>
          <p:cNvPr id="4" name="Footer Placeholder 4">
            <a:extLst>
              <a:ext uri="{FF2B5EF4-FFF2-40B4-BE49-F238E27FC236}">
                <a16:creationId xmlns:a16="http://schemas.microsoft.com/office/drawing/2014/main" id="{34BD1948-4122-6140-A40B-8498067FFF2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C3690FB-D4C2-1945-B330-5D072D9A312A}"/>
              </a:ext>
            </a:extLst>
          </p:cNvPr>
          <p:cNvSpPr>
            <a:spLocks noGrp="1"/>
          </p:cNvSpPr>
          <p:nvPr>
            <p:ph type="sldNum" sz="quarter" idx="12"/>
          </p:nvPr>
        </p:nvSpPr>
        <p:spPr/>
        <p:txBody>
          <a:bodyPr/>
          <a:lstStyle>
            <a:lvl1pPr>
              <a:defRPr/>
            </a:lvl1pPr>
          </a:lstStyle>
          <a:p>
            <a:fld id="{A295C57D-7C84-554E-BABF-0997BB158F88}" type="slidenum">
              <a:rPr lang="en-US" altLang="en-US"/>
              <a:pPr/>
              <a:t>‹#›</a:t>
            </a:fld>
            <a:endParaRPr lang="en-US" altLang="en-US"/>
          </a:p>
        </p:txBody>
      </p:sp>
    </p:spTree>
    <p:extLst>
      <p:ext uri="{BB962C8B-B14F-4D97-AF65-F5344CB8AC3E}">
        <p14:creationId xmlns:p14="http://schemas.microsoft.com/office/powerpoint/2010/main" val="741616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5DC87CF-00AF-FE4A-9045-39B854D1739E}"/>
              </a:ext>
            </a:extLst>
          </p:cNvPr>
          <p:cNvSpPr>
            <a:spLocks noGrp="1"/>
          </p:cNvSpPr>
          <p:nvPr>
            <p:ph type="dt" sz="half" idx="10"/>
          </p:nvPr>
        </p:nvSpPr>
        <p:spPr/>
        <p:txBody>
          <a:bodyPr/>
          <a:lstStyle>
            <a:lvl1pPr>
              <a:defRPr/>
            </a:lvl1pPr>
          </a:lstStyle>
          <a:p>
            <a:pPr>
              <a:defRPr/>
            </a:pPr>
            <a:fld id="{79A5EE85-2D40-6A43-A055-4DF80DCC37E7}" type="datetimeFigureOut">
              <a:rPr lang="en-US" altLang="en-US"/>
              <a:pPr>
                <a:defRPr/>
              </a:pPr>
              <a:t>2/6/23</a:t>
            </a:fld>
            <a:endParaRPr lang="en-US" altLang="en-US"/>
          </a:p>
        </p:txBody>
      </p:sp>
      <p:sp>
        <p:nvSpPr>
          <p:cNvPr id="3" name="Footer Placeholder 4">
            <a:extLst>
              <a:ext uri="{FF2B5EF4-FFF2-40B4-BE49-F238E27FC236}">
                <a16:creationId xmlns:a16="http://schemas.microsoft.com/office/drawing/2014/main" id="{72A72B43-7766-0540-A09B-0DE878F126D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71BFF4F2-2C11-DD4B-91CA-F4DA7EB69762}"/>
              </a:ext>
            </a:extLst>
          </p:cNvPr>
          <p:cNvSpPr>
            <a:spLocks noGrp="1"/>
          </p:cNvSpPr>
          <p:nvPr>
            <p:ph type="sldNum" sz="quarter" idx="12"/>
          </p:nvPr>
        </p:nvSpPr>
        <p:spPr/>
        <p:txBody>
          <a:bodyPr/>
          <a:lstStyle>
            <a:lvl1pPr>
              <a:defRPr/>
            </a:lvl1pPr>
          </a:lstStyle>
          <a:p>
            <a:fld id="{5164A3C1-A814-AF4C-82F3-8FCD14660E73}" type="slidenum">
              <a:rPr lang="en-US" altLang="en-US"/>
              <a:pPr/>
              <a:t>‹#›</a:t>
            </a:fld>
            <a:endParaRPr lang="en-US" altLang="en-US"/>
          </a:p>
        </p:txBody>
      </p:sp>
    </p:spTree>
    <p:extLst>
      <p:ext uri="{BB962C8B-B14F-4D97-AF65-F5344CB8AC3E}">
        <p14:creationId xmlns:p14="http://schemas.microsoft.com/office/powerpoint/2010/main" val="14982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235F88-2504-2940-8A86-2B2CB29CEDEE}"/>
              </a:ext>
            </a:extLst>
          </p:cNvPr>
          <p:cNvSpPr>
            <a:spLocks noGrp="1"/>
          </p:cNvSpPr>
          <p:nvPr>
            <p:ph type="dt" sz="half" idx="10"/>
          </p:nvPr>
        </p:nvSpPr>
        <p:spPr/>
        <p:txBody>
          <a:bodyPr/>
          <a:lstStyle>
            <a:lvl1pPr>
              <a:defRPr/>
            </a:lvl1pPr>
          </a:lstStyle>
          <a:p>
            <a:pPr>
              <a:defRPr/>
            </a:pPr>
            <a:fld id="{4F9D6432-1CE7-0B47-ADDF-B0C731BFEDD2}" type="datetimeFigureOut">
              <a:rPr lang="en-US" altLang="en-US"/>
              <a:pPr>
                <a:defRPr/>
              </a:pPr>
              <a:t>2/6/23</a:t>
            </a:fld>
            <a:endParaRPr lang="en-US" altLang="en-US"/>
          </a:p>
        </p:txBody>
      </p:sp>
      <p:sp>
        <p:nvSpPr>
          <p:cNvPr id="6" name="Footer Placeholder 4">
            <a:extLst>
              <a:ext uri="{FF2B5EF4-FFF2-40B4-BE49-F238E27FC236}">
                <a16:creationId xmlns:a16="http://schemas.microsoft.com/office/drawing/2014/main" id="{4A5C97ED-D5B0-0143-AF3F-61E39E2FC3B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8EDCCFB-D3B4-CB40-ACA4-F0BC7FFEE1DC}"/>
              </a:ext>
            </a:extLst>
          </p:cNvPr>
          <p:cNvSpPr>
            <a:spLocks noGrp="1"/>
          </p:cNvSpPr>
          <p:nvPr>
            <p:ph type="sldNum" sz="quarter" idx="12"/>
          </p:nvPr>
        </p:nvSpPr>
        <p:spPr/>
        <p:txBody>
          <a:bodyPr/>
          <a:lstStyle>
            <a:lvl1pPr>
              <a:defRPr/>
            </a:lvl1pPr>
          </a:lstStyle>
          <a:p>
            <a:fld id="{F8D7F8B1-4EC1-D64F-9465-7D9927AF849C}" type="slidenum">
              <a:rPr lang="en-US" altLang="en-US"/>
              <a:pPr/>
              <a:t>‹#›</a:t>
            </a:fld>
            <a:endParaRPr lang="en-US" altLang="en-US"/>
          </a:p>
        </p:txBody>
      </p:sp>
    </p:spTree>
    <p:extLst>
      <p:ext uri="{BB962C8B-B14F-4D97-AF65-F5344CB8AC3E}">
        <p14:creationId xmlns:p14="http://schemas.microsoft.com/office/powerpoint/2010/main" val="79307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14DA237-FC25-4B48-85A9-21DE0B7A6FAC}"/>
              </a:ext>
            </a:extLst>
          </p:cNvPr>
          <p:cNvSpPr>
            <a:spLocks noGrp="1"/>
          </p:cNvSpPr>
          <p:nvPr>
            <p:ph type="dt" sz="half" idx="10"/>
          </p:nvPr>
        </p:nvSpPr>
        <p:spPr/>
        <p:txBody>
          <a:bodyPr/>
          <a:lstStyle>
            <a:lvl1pPr>
              <a:defRPr/>
            </a:lvl1pPr>
          </a:lstStyle>
          <a:p>
            <a:pPr>
              <a:defRPr/>
            </a:pPr>
            <a:fld id="{85728133-5E1F-6E49-AC61-99BBC9F833CC}" type="datetimeFigureOut">
              <a:rPr lang="en-US" altLang="en-US"/>
              <a:pPr>
                <a:defRPr/>
              </a:pPr>
              <a:t>2/6/23</a:t>
            </a:fld>
            <a:endParaRPr lang="en-US" altLang="en-US"/>
          </a:p>
        </p:txBody>
      </p:sp>
      <p:sp>
        <p:nvSpPr>
          <p:cNvPr id="6" name="Footer Placeholder 4">
            <a:extLst>
              <a:ext uri="{FF2B5EF4-FFF2-40B4-BE49-F238E27FC236}">
                <a16:creationId xmlns:a16="http://schemas.microsoft.com/office/drawing/2014/main" id="{89C30E27-CF3C-5243-B9F1-836FBE54FA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E1B798-CF59-B140-AA67-768C67C0E99B}"/>
              </a:ext>
            </a:extLst>
          </p:cNvPr>
          <p:cNvSpPr>
            <a:spLocks noGrp="1"/>
          </p:cNvSpPr>
          <p:nvPr>
            <p:ph type="sldNum" sz="quarter" idx="12"/>
          </p:nvPr>
        </p:nvSpPr>
        <p:spPr/>
        <p:txBody>
          <a:bodyPr/>
          <a:lstStyle>
            <a:lvl1pPr>
              <a:defRPr/>
            </a:lvl1pPr>
          </a:lstStyle>
          <a:p>
            <a:fld id="{A4B3C410-85F0-1245-B288-FFA0126BA07C}" type="slidenum">
              <a:rPr lang="en-US" altLang="en-US"/>
              <a:pPr/>
              <a:t>‹#›</a:t>
            </a:fld>
            <a:endParaRPr lang="en-US" altLang="en-US"/>
          </a:p>
        </p:txBody>
      </p:sp>
    </p:spTree>
    <p:extLst>
      <p:ext uri="{BB962C8B-B14F-4D97-AF65-F5344CB8AC3E}">
        <p14:creationId xmlns:p14="http://schemas.microsoft.com/office/powerpoint/2010/main" val="574971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7E0065F-F767-384F-815D-53A09E6B1A4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B359AA3-B433-5841-891B-7A16C6B0C86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E39002C-05F1-A14D-A11B-EEA65C079205}"/>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defRPr>
            </a:lvl1pPr>
          </a:lstStyle>
          <a:p>
            <a:pPr>
              <a:defRPr/>
            </a:pPr>
            <a:fld id="{58C18C85-7827-164B-8D6C-EF2D3516A565}" type="datetimeFigureOut">
              <a:rPr lang="en-US" altLang="en-US"/>
              <a:pPr>
                <a:defRPr/>
              </a:pPr>
              <a:t>2/6/23</a:t>
            </a:fld>
            <a:endParaRPr lang="en-US" altLang="en-US"/>
          </a:p>
        </p:txBody>
      </p:sp>
      <p:sp>
        <p:nvSpPr>
          <p:cNvPr id="5" name="Footer Placeholder 4">
            <a:extLst>
              <a:ext uri="{FF2B5EF4-FFF2-40B4-BE49-F238E27FC236}">
                <a16:creationId xmlns:a16="http://schemas.microsoft.com/office/drawing/2014/main" id="{AC087BF0-FD46-FC47-8D5D-5023072AC4D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A562128-D182-0B44-9B6C-3FC49BCA240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55ADC10-4E8F-854D-942B-79CB37D836B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4.wdp"/><Relationship Id="rId4" Type="http://schemas.openxmlformats.org/officeDocument/2006/relationships/image" Target="../media/image69.png"/><Relationship Id="rId9"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43.xml.rels><?xml version="1.0" encoding="UTF-8" standalone="yes"?>
<Relationships xmlns="http://schemas.openxmlformats.org/package/2006/relationships"><Relationship Id="rId2" Type="http://schemas.openxmlformats.org/officeDocument/2006/relationships/image" Target="../media/image83.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5" Type="http://schemas.openxmlformats.org/officeDocument/2006/relationships/image" Target="../media/image87.jpeg"/><Relationship Id="rId4" Type="http://schemas.openxmlformats.org/officeDocument/2006/relationships/image" Target="../media/image86.jpeg"/></Relationships>
</file>

<file path=ppt/slides/_rels/slide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2.xml"/><Relationship Id="rId1" Type="http://schemas.openxmlformats.org/officeDocument/2006/relationships/video" Target="https://www.youtube.com/embed/NzPNkGDHsjE?feature=oembed"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1.xml"/><Relationship Id="rId1" Type="http://schemas.openxmlformats.org/officeDocument/2006/relationships/video" Target="https://www.youtube.com/embed/ZROT0-gdMM8?feature=oembed"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 name="Rectangle 142">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ky, outdoor&#10;&#10;Description automatically generated">
            <a:extLst>
              <a:ext uri="{FF2B5EF4-FFF2-40B4-BE49-F238E27FC236}">
                <a16:creationId xmlns:a16="http://schemas.microsoft.com/office/drawing/2014/main" id="{3C524937-10F5-ED4F-BC13-23F2139A26B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7000" contrast="29000"/>
                    </a14:imgEffect>
                  </a14:imgLayer>
                </a14:imgProps>
              </a:ext>
            </a:extLst>
          </a:blip>
          <a:srcRect b="11111"/>
          <a:stretch/>
        </p:blipFill>
        <p:spPr>
          <a:xfrm>
            <a:off x="20" y="10"/>
            <a:ext cx="9143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145"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8762"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47" name="Group 146">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8" y="3296010"/>
            <a:ext cx="9143592" cy="2849976"/>
            <a:chOff x="476" y="-3923157"/>
            <a:chExt cx="10667524" cy="2493729"/>
          </a:xfrm>
        </p:grpSpPr>
        <p:sp>
          <p:nvSpPr>
            <p:cNvPr id="148" name="Freeform: Shape 147">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9" name="Freeform: Shape 148">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050" name="Title 1">
            <a:extLst>
              <a:ext uri="{FF2B5EF4-FFF2-40B4-BE49-F238E27FC236}">
                <a16:creationId xmlns:a16="http://schemas.microsoft.com/office/drawing/2014/main" id="{D16C1875-AAA9-4F42-9D96-C036F4607EDB}"/>
              </a:ext>
            </a:extLst>
          </p:cNvPr>
          <p:cNvSpPr>
            <a:spLocks noGrp="1"/>
          </p:cNvSpPr>
          <p:nvPr>
            <p:ph type="title"/>
          </p:nvPr>
        </p:nvSpPr>
        <p:spPr>
          <a:xfrm>
            <a:off x="793749" y="1893843"/>
            <a:ext cx="5266135" cy="2308324"/>
          </a:xfrm>
        </p:spPr>
        <p:txBody>
          <a:bodyPr vert="horz" lIns="91440" tIns="45720" rIns="91440" bIns="45720" rtlCol="0" anchor="b">
            <a:noAutofit/>
          </a:bodyPr>
          <a:lstStyle/>
          <a:p>
            <a:pPr algn="l" defTabSz="914400" eaLnBrk="1" hangingPunct="1">
              <a:lnSpc>
                <a:spcPct val="90000"/>
              </a:lnSpc>
            </a:pPr>
            <a:r>
              <a:rPr lang="en-US" altLang="en-US" sz="4900" b="1" dirty="0">
                <a:solidFill>
                  <a:srgbClr val="FFFFFF"/>
                </a:solidFill>
                <a:ea typeface="+mj-ea"/>
                <a:cs typeface="+mj-cs"/>
              </a:rPr>
              <a:t>Early Photography,</a:t>
            </a:r>
            <a:br>
              <a:rPr lang="en-US" altLang="en-US" sz="4900" b="1" dirty="0">
                <a:solidFill>
                  <a:srgbClr val="FFFFFF"/>
                </a:solidFill>
                <a:ea typeface="+mj-ea"/>
                <a:cs typeface="+mj-cs"/>
              </a:rPr>
            </a:br>
            <a:r>
              <a:rPr lang="en-US" altLang="en-US" sz="4900" b="1" dirty="0">
                <a:solidFill>
                  <a:srgbClr val="FFFFFF"/>
                </a:solidFill>
                <a:ea typeface="+mj-ea"/>
                <a:cs typeface="+mj-cs"/>
              </a:rPr>
              <a:t>Pinhole Cameras,</a:t>
            </a:r>
            <a:br>
              <a:rPr lang="en-US" altLang="en-US" sz="4900" b="1" dirty="0">
                <a:solidFill>
                  <a:srgbClr val="FFFFFF"/>
                </a:solidFill>
                <a:ea typeface="+mj-ea"/>
                <a:cs typeface="+mj-cs"/>
              </a:rPr>
            </a:br>
            <a:r>
              <a:rPr lang="en-US" altLang="en-US" sz="4900" b="1" dirty="0">
                <a:solidFill>
                  <a:srgbClr val="FFFFFF"/>
                </a:solidFill>
                <a:ea typeface="+mj-ea"/>
                <a:cs typeface="+mj-cs"/>
              </a:rPr>
              <a:t>&amp; Laser Cutters</a:t>
            </a:r>
            <a:br>
              <a:rPr lang="en-US" altLang="en-US" sz="3000" b="1" dirty="0">
                <a:solidFill>
                  <a:srgbClr val="FFFFFF"/>
                </a:solidFill>
                <a:ea typeface="+mj-ea"/>
                <a:cs typeface="+mj-cs"/>
              </a:rPr>
            </a:br>
            <a:br>
              <a:rPr lang="en-US" altLang="en-US" sz="3000" b="1" dirty="0">
                <a:solidFill>
                  <a:srgbClr val="FFFFFF"/>
                </a:solidFill>
                <a:ea typeface="+mj-ea"/>
                <a:cs typeface="+mj-cs"/>
              </a:rPr>
            </a:br>
            <a:endParaRPr lang="en-US" altLang="en-US" sz="3000" b="1" dirty="0">
              <a:solidFill>
                <a:srgbClr val="FFFFFF"/>
              </a:solidFill>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050"/>
                                        </p:tgtEl>
                                        <p:attrNameLst>
                                          <p:attrName>style.visibility</p:attrName>
                                        </p:attrNameLst>
                                      </p:cBhvr>
                                      <p:to>
                                        <p:strVal val="visible"/>
                                      </p:to>
                                    </p:set>
                                    <p:animEffect transition="in" filter="fade">
                                      <p:cBhvr>
                                        <p:cTn id="7" dur="4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Boulevard_du_Temple_by_Daguerre1839.jpg">
            <a:extLst>
              <a:ext uri="{FF2B5EF4-FFF2-40B4-BE49-F238E27FC236}">
                <a16:creationId xmlns:a16="http://schemas.microsoft.com/office/drawing/2014/main" id="{D25299E5-6A67-FC45-91D0-D0406DCC9A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9175" y="600075"/>
            <a:ext cx="713105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5">
            <a:extLst>
              <a:ext uri="{FF2B5EF4-FFF2-40B4-BE49-F238E27FC236}">
                <a16:creationId xmlns:a16="http://schemas.microsoft.com/office/drawing/2014/main" id="{506E91E1-7EE3-0544-8C9C-2CDC331B3980}"/>
              </a:ext>
            </a:extLst>
          </p:cNvPr>
          <p:cNvSpPr txBox="1">
            <a:spLocks noChangeArrowheads="1"/>
          </p:cNvSpPr>
          <p:nvPr/>
        </p:nvSpPr>
        <p:spPr bwMode="auto">
          <a:xfrm>
            <a:off x="895350" y="5726113"/>
            <a:ext cx="5697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Boulevard du Temple, Paris</a:t>
            </a:r>
          </a:p>
          <a:p>
            <a:pPr eaLnBrk="1" hangingPunct="1">
              <a:spcBef>
                <a:spcPct val="0"/>
              </a:spcBef>
              <a:buFontTx/>
              <a:buNone/>
            </a:pPr>
            <a:r>
              <a:rPr lang="en-US" altLang="en-US" sz="2400"/>
              <a:t>By Louis Daguerre in late 1838 or early 1839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rystal_Palace_Philip Henry Delamotte1854.jpg">
            <a:extLst>
              <a:ext uri="{FF2B5EF4-FFF2-40B4-BE49-F238E27FC236}">
                <a16:creationId xmlns:a16="http://schemas.microsoft.com/office/drawing/2014/main" id="{06C93035-33F1-EF43-81D0-895B89C9FF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515938"/>
            <a:ext cx="676275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4">
            <a:extLst>
              <a:ext uri="{FF2B5EF4-FFF2-40B4-BE49-F238E27FC236}">
                <a16:creationId xmlns:a16="http://schemas.microsoft.com/office/drawing/2014/main" id="{F73E4724-CD3D-4047-B808-773BE32552E1}"/>
              </a:ext>
            </a:extLst>
          </p:cNvPr>
          <p:cNvSpPr txBox="1">
            <a:spLocks noChangeArrowheads="1"/>
          </p:cNvSpPr>
          <p:nvPr/>
        </p:nvSpPr>
        <p:spPr bwMode="auto">
          <a:xfrm>
            <a:off x="1195388" y="5684838"/>
            <a:ext cx="6477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The Crystal Palace at The Great Exhibition, London </a:t>
            </a:r>
          </a:p>
          <a:p>
            <a:pPr eaLnBrk="1" hangingPunct="1">
              <a:spcBef>
                <a:spcPct val="0"/>
              </a:spcBef>
              <a:buFontTx/>
              <a:buNone/>
            </a:pPr>
            <a:r>
              <a:rPr lang="en-US" altLang="en-US" sz="2400"/>
              <a:t>by Philip Henry Delamotte, 1854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38551BAE-ED68-E946-A89E-EBB52CD97592}"/>
              </a:ext>
            </a:extLst>
          </p:cNvPr>
          <p:cNvSpPr>
            <a:spLocks noGrp="1"/>
          </p:cNvSpPr>
          <p:nvPr>
            <p:ph type="title"/>
          </p:nvPr>
        </p:nvSpPr>
        <p:spPr>
          <a:xfrm>
            <a:off x="2440750" y="5727383"/>
            <a:ext cx="3394075" cy="800100"/>
          </a:xfrm>
        </p:spPr>
        <p:txBody>
          <a:bodyPr/>
          <a:lstStyle/>
          <a:p>
            <a:pPr algn="l"/>
            <a:r>
              <a:rPr lang="fr-FR" altLang="en-US" sz="2400" b="1" dirty="0"/>
              <a:t>Joseph Nicéphore </a:t>
            </a:r>
            <a:r>
              <a:rPr lang="fr-FR" altLang="en-US" sz="2400" b="1" dirty="0" err="1"/>
              <a:t>Niépce</a:t>
            </a:r>
            <a:br>
              <a:rPr lang="fr-FR" altLang="en-US" sz="2400" dirty="0"/>
            </a:br>
            <a:r>
              <a:rPr lang="fr-FR" altLang="en-US" sz="2000" dirty="0"/>
              <a:t>(</a:t>
            </a:r>
            <a:r>
              <a:rPr lang="en-US" altLang="en-US" sz="2000" dirty="0"/>
              <a:t>1765 – 1833)</a:t>
            </a:r>
          </a:p>
        </p:txBody>
      </p:sp>
      <p:pic>
        <p:nvPicPr>
          <p:cNvPr id="12291" name="Content Placeholder 3" descr="Joseph_Nicéphore_Niépce..jpg">
            <a:extLst>
              <a:ext uri="{FF2B5EF4-FFF2-40B4-BE49-F238E27FC236}">
                <a16:creationId xmlns:a16="http://schemas.microsoft.com/office/drawing/2014/main" id="{847435AC-8C03-C141-A8FA-C6CF04E124A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2051" r="-62051"/>
          <a:stretch>
            <a:fillRect/>
          </a:stretch>
        </p:blipFill>
        <p:spPr>
          <a:xfrm>
            <a:off x="-349251" y="274575"/>
            <a:ext cx="9842501" cy="5413375"/>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B7DD30DC-A35C-904D-910C-7227B92C37D3}"/>
              </a:ext>
            </a:extLst>
          </p:cNvPr>
          <p:cNvSpPr>
            <a:spLocks noGrp="1"/>
          </p:cNvSpPr>
          <p:nvPr>
            <p:ph type="title"/>
          </p:nvPr>
        </p:nvSpPr>
        <p:spPr>
          <a:xfrm>
            <a:off x="2139950" y="5891213"/>
            <a:ext cx="4626610" cy="796925"/>
          </a:xfrm>
        </p:spPr>
        <p:txBody>
          <a:bodyPr/>
          <a:lstStyle/>
          <a:p>
            <a:pPr algn="l"/>
            <a:r>
              <a:rPr lang="fr-FR" altLang="en-US" sz="2400" b="1" dirty="0"/>
              <a:t>Louis Daguerre </a:t>
            </a:r>
            <a:r>
              <a:rPr lang="fr-FR" altLang="en-US" sz="2000" dirty="0"/>
              <a:t>(1787-1851)</a:t>
            </a:r>
            <a:endParaRPr lang="en-US" altLang="en-US" sz="2000" dirty="0"/>
          </a:p>
        </p:txBody>
      </p:sp>
      <p:pic>
        <p:nvPicPr>
          <p:cNvPr id="13315" name="Content Placeholder 3" descr="Louis_Daguerre_1.jpg">
            <a:extLst>
              <a:ext uri="{FF2B5EF4-FFF2-40B4-BE49-F238E27FC236}">
                <a16:creationId xmlns:a16="http://schemas.microsoft.com/office/drawing/2014/main" id="{9F29B4BC-95D8-F743-BCC1-4AF57E028F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58409" r="-58409"/>
          <a:stretch>
            <a:fillRect/>
          </a:stretch>
        </p:blipFill>
        <p:spPr>
          <a:xfrm>
            <a:off x="-659607" y="282829"/>
            <a:ext cx="10463213" cy="57546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8A800899-03C1-FD48-BF75-2694D80B63C3}"/>
              </a:ext>
            </a:extLst>
          </p:cNvPr>
          <p:cNvSpPr>
            <a:spLocks noGrp="1"/>
          </p:cNvSpPr>
          <p:nvPr>
            <p:ph type="title"/>
          </p:nvPr>
        </p:nvSpPr>
        <p:spPr>
          <a:xfrm>
            <a:off x="5207000" y="508000"/>
            <a:ext cx="3594100" cy="1686560"/>
          </a:xfrm>
        </p:spPr>
        <p:txBody>
          <a:bodyPr anchor="t"/>
          <a:lstStyle/>
          <a:p>
            <a:pPr algn="l"/>
            <a:r>
              <a:rPr lang="en-US" altLang="en-US" sz="2400" b="1" dirty="0"/>
              <a:t>James Presley Ball</a:t>
            </a:r>
            <a:br>
              <a:rPr lang="en-US" altLang="en-US" sz="2400" dirty="0"/>
            </a:br>
            <a:r>
              <a:rPr lang="en-US" altLang="en-US" sz="1800" dirty="0"/>
              <a:t>(1825-1904)</a:t>
            </a:r>
            <a:br>
              <a:rPr lang="en-US" altLang="en-US" sz="2400" dirty="0"/>
            </a:br>
            <a:r>
              <a:rPr lang="en-US" sz="1800" dirty="0"/>
              <a:t>Prominent African-American abolitionist, entrepreneur, and </a:t>
            </a:r>
            <a:r>
              <a:rPr lang="fr-FR" sz="1800" dirty="0" err="1"/>
              <a:t>Daguerreotypist</a:t>
            </a:r>
            <a:r>
              <a:rPr lang="fr-FR" sz="1800" dirty="0"/>
              <a:t>.</a:t>
            </a:r>
            <a:br>
              <a:rPr lang="fr-FR" sz="2400" dirty="0"/>
            </a:br>
            <a:endParaRPr lang="en-US" altLang="en-US" sz="2400" dirty="0"/>
          </a:p>
        </p:txBody>
      </p:sp>
      <p:pic>
        <p:nvPicPr>
          <p:cNvPr id="5" name="Content Placeholder 1" descr="James_Presley_Ball_(1825-1904)_from_Willis_1993_from_Mumford_1980.jpg">
            <a:extLst>
              <a:ext uri="{FF2B5EF4-FFF2-40B4-BE49-F238E27FC236}">
                <a16:creationId xmlns:a16="http://schemas.microsoft.com/office/drawing/2014/main" id="{4B7EC265-4FAB-9E42-A9FF-8827EA138F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29" r="19"/>
          <a:stretch/>
        </p:blipFill>
        <p:spPr>
          <a:xfrm>
            <a:off x="596900" y="314325"/>
            <a:ext cx="4442642" cy="5955752"/>
          </a:xfrm>
        </p:spPr>
      </p:pic>
      <p:pic>
        <p:nvPicPr>
          <p:cNvPr id="6" name="Picture 5" descr="1851-52ad-637.jpg">
            <a:extLst>
              <a:ext uri="{FF2B5EF4-FFF2-40B4-BE49-F238E27FC236}">
                <a16:creationId xmlns:a16="http://schemas.microsoft.com/office/drawing/2014/main" id="{DB570E7E-5624-294A-9C96-DC4842495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746" y="2389632"/>
            <a:ext cx="3460608" cy="38804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74DE987C-C1A1-9646-9A90-1DFE039528B3}"/>
              </a:ext>
            </a:extLst>
          </p:cNvPr>
          <p:cNvSpPr>
            <a:spLocks noGrp="1"/>
          </p:cNvSpPr>
          <p:nvPr>
            <p:ph type="title"/>
          </p:nvPr>
        </p:nvSpPr>
        <p:spPr>
          <a:xfrm>
            <a:off x="2267744" y="5765482"/>
            <a:ext cx="4622800" cy="808038"/>
          </a:xfrm>
        </p:spPr>
        <p:txBody>
          <a:bodyPr/>
          <a:lstStyle/>
          <a:p>
            <a:pPr algn="l"/>
            <a:r>
              <a:rPr lang="nl-NL" altLang="en-US" sz="2400" b="1" dirty="0"/>
              <a:t>Sir John Frederick William Herschel</a:t>
            </a:r>
            <a:br>
              <a:rPr lang="nl-NL" altLang="en-US" sz="2400" dirty="0"/>
            </a:br>
            <a:r>
              <a:rPr lang="nl-NL" altLang="en-US" sz="2000" dirty="0"/>
              <a:t>(1792-1871)</a:t>
            </a:r>
            <a:endParaRPr lang="en-US" altLang="en-US" sz="2000" dirty="0"/>
          </a:p>
        </p:txBody>
      </p:sp>
      <p:pic>
        <p:nvPicPr>
          <p:cNvPr id="15363" name="Content Placeholder 3" descr="Sir John Frederick William Herschel.JPG">
            <a:extLst>
              <a:ext uri="{FF2B5EF4-FFF2-40B4-BE49-F238E27FC236}">
                <a16:creationId xmlns:a16="http://schemas.microsoft.com/office/drawing/2014/main" id="{C99BCAED-CB83-F048-B837-EF983FFFD50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4352" r="-74352"/>
          <a:stretch>
            <a:fillRect/>
          </a:stretch>
        </p:blipFill>
        <p:spPr>
          <a:xfrm>
            <a:off x="-317500" y="303213"/>
            <a:ext cx="9793288" cy="538480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92731-7D36-FA4E-B195-CC54507E4BEE}"/>
              </a:ext>
            </a:extLst>
          </p:cNvPr>
          <p:cNvSpPr>
            <a:spLocks noGrp="1"/>
          </p:cNvSpPr>
          <p:nvPr>
            <p:ph type="title"/>
          </p:nvPr>
        </p:nvSpPr>
        <p:spPr>
          <a:xfrm>
            <a:off x="5155818" y="274638"/>
            <a:ext cx="3679635" cy="3261042"/>
          </a:xfrm>
        </p:spPr>
        <p:txBody>
          <a:bodyPr anchor="t"/>
          <a:lstStyle/>
          <a:p>
            <a:pPr algn="l"/>
            <a:r>
              <a:rPr lang="en-US" sz="2400" b="1" dirty="0"/>
              <a:t>Augustus Washington</a:t>
            </a:r>
            <a:r>
              <a:rPr lang="en-US" sz="2400" dirty="0"/>
              <a:t> </a:t>
            </a:r>
            <a:br>
              <a:rPr lang="en-US" sz="1800" dirty="0"/>
            </a:br>
            <a:r>
              <a:rPr lang="en-US" sz="1800" dirty="0"/>
              <a:t>(c. 1820 – June 7, 1875) was an American photographer and daguerreotypist. He was born in New Jersey as a free person of color and immigrated to Liberia in 1852. He is one of the few African-American daguerreotypists whose career has been documented.</a:t>
            </a:r>
            <a:br>
              <a:rPr lang="en-US" sz="1800" dirty="0"/>
            </a:br>
            <a:br>
              <a:rPr lang="en-US" sz="1800" dirty="0"/>
            </a:br>
            <a:r>
              <a:rPr lang="en-US" sz="1200" dirty="0"/>
              <a:t>Portrait of </a:t>
            </a:r>
            <a:r>
              <a:rPr lang="en-US" sz="1200" b="1" dirty="0"/>
              <a:t>Joseph Jenkins Roberts (</a:t>
            </a:r>
            <a:r>
              <a:rPr lang="en-US" sz="1200" dirty="0"/>
              <a:t>c. 1854)</a:t>
            </a:r>
            <a:br>
              <a:rPr lang="en-US" sz="1400" b="1" dirty="0"/>
            </a:br>
            <a:endParaRPr lang="en-US" sz="1400" dirty="0"/>
          </a:p>
        </p:txBody>
      </p:sp>
      <p:pic>
        <p:nvPicPr>
          <p:cNvPr id="70658" name="Picture 2">
            <a:extLst>
              <a:ext uri="{FF2B5EF4-FFF2-40B4-BE49-F238E27FC236}">
                <a16:creationId xmlns:a16="http://schemas.microsoft.com/office/drawing/2014/main" id="{553D3658-7872-9E4E-9508-11786226E5B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6512" y="601977"/>
            <a:ext cx="4572000" cy="5356041"/>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a:extLst>
              <a:ext uri="{FF2B5EF4-FFF2-40B4-BE49-F238E27FC236}">
                <a16:creationId xmlns:a16="http://schemas.microsoft.com/office/drawing/2014/main" id="{1733E2D8-9EB7-7F40-8683-94E141A18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7165" y="3535680"/>
            <a:ext cx="3679635" cy="266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1151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a:extLst>
              <a:ext uri="{FF2B5EF4-FFF2-40B4-BE49-F238E27FC236}">
                <a16:creationId xmlns:a16="http://schemas.microsoft.com/office/drawing/2014/main" id="{01855C11-5D10-CB47-9E1F-F328303540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62876" y="411849"/>
            <a:ext cx="4670259" cy="545250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a:extLst>
              <a:ext uri="{FF2B5EF4-FFF2-40B4-BE49-F238E27FC236}">
                <a16:creationId xmlns:a16="http://schemas.microsoft.com/office/drawing/2014/main" id="{254FEBFA-6A4C-794B-8600-CBA4B7DF6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42" y="3035808"/>
            <a:ext cx="2528198" cy="300809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BF98C29-FA6F-364E-A9B2-E91E010B80CC}"/>
              </a:ext>
            </a:extLst>
          </p:cNvPr>
          <p:cNvSpPr>
            <a:spLocks noGrp="1"/>
          </p:cNvSpPr>
          <p:nvPr>
            <p:ph type="title"/>
          </p:nvPr>
        </p:nvSpPr>
        <p:spPr>
          <a:xfrm>
            <a:off x="694944" y="328157"/>
            <a:ext cx="2951340" cy="2817379"/>
          </a:xfrm>
        </p:spPr>
        <p:txBody>
          <a:bodyPr anchor="t"/>
          <a:lstStyle/>
          <a:p>
            <a:pPr algn="l"/>
            <a:r>
              <a:rPr lang="en-US" sz="1400" b="1" dirty="0"/>
              <a:t>Julia Margaret Cameron</a:t>
            </a:r>
            <a:r>
              <a:rPr lang="en-US" sz="1400" dirty="0"/>
              <a:t> </a:t>
            </a:r>
            <a:br>
              <a:rPr lang="en-US" sz="1400" dirty="0"/>
            </a:br>
            <a:r>
              <a:rPr lang="en-US" sz="1400" dirty="0"/>
              <a:t>(1815 – 1879) was a British photographer who is considered one of the most important portraitists of the 19th century. She is known for her soft-focus close-ups of famous Victorian men and for illustrative images depicting characters from mythology, Christianity, and literature. She also produced sensitive portraits of women and children.</a:t>
            </a:r>
            <a:endParaRPr lang="en-US" sz="1200" dirty="0"/>
          </a:p>
        </p:txBody>
      </p:sp>
      <p:sp>
        <p:nvSpPr>
          <p:cNvPr id="5" name="TextBox 4">
            <a:extLst>
              <a:ext uri="{FF2B5EF4-FFF2-40B4-BE49-F238E27FC236}">
                <a16:creationId xmlns:a16="http://schemas.microsoft.com/office/drawing/2014/main" id="{0D5D7B3B-3790-1E41-94F0-1467302D68A3}"/>
              </a:ext>
            </a:extLst>
          </p:cNvPr>
          <p:cNvSpPr txBox="1"/>
          <p:nvPr/>
        </p:nvSpPr>
        <p:spPr>
          <a:xfrm>
            <a:off x="3743820" y="5941978"/>
            <a:ext cx="4761949" cy="276999"/>
          </a:xfrm>
          <a:prstGeom prst="rect">
            <a:avLst/>
          </a:prstGeom>
          <a:noFill/>
        </p:spPr>
        <p:txBody>
          <a:bodyPr wrap="square" rtlCol="0">
            <a:spAutoFit/>
          </a:bodyPr>
          <a:lstStyle/>
          <a:p>
            <a:r>
              <a:rPr lang="en-US" sz="1200" dirty="0"/>
              <a:t>(c. 1870 by Henry Herschel Hay Cameron)</a:t>
            </a:r>
          </a:p>
        </p:txBody>
      </p:sp>
      <p:sp>
        <p:nvSpPr>
          <p:cNvPr id="6" name="TextBox 5">
            <a:extLst>
              <a:ext uri="{FF2B5EF4-FFF2-40B4-BE49-F238E27FC236}">
                <a16:creationId xmlns:a16="http://schemas.microsoft.com/office/drawing/2014/main" id="{675E9A30-4090-4B46-A99E-C87F055E4CA3}"/>
              </a:ext>
            </a:extLst>
          </p:cNvPr>
          <p:cNvSpPr txBox="1"/>
          <p:nvPr/>
        </p:nvSpPr>
        <p:spPr>
          <a:xfrm>
            <a:off x="763642" y="6080478"/>
            <a:ext cx="2725688" cy="461665"/>
          </a:xfrm>
          <a:prstGeom prst="rect">
            <a:avLst/>
          </a:prstGeom>
          <a:noFill/>
        </p:spPr>
        <p:txBody>
          <a:bodyPr wrap="square" rtlCol="0">
            <a:spAutoFit/>
          </a:bodyPr>
          <a:lstStyle/>
          <a:p>
            <a:r>
              <a:rPr lang="en-US" sz="1200" dirty="0"/>
              <a:t>(c. 1864 portrait of Annie Philpot by</a:t>
            </a:r>
          </a:p>
          <a:p>
            <a:r>
              <a:rPr lang="en-US" sz="1200" dirty="0"/>
              <a:t>Julia Margaret Cameron)</a:t>
            </a:r>
          </a:p>
        </p:txBody>
      </p:sp>
    </p:spTree>
    <p:extLst>
      <p:ext uri="{BB962C8B-B14F-4D97-AF65-F5344CB8AC3E}">
        <p14:creationId xmlns:p14="http://schemas.microsoft.com/office/powerpoint/2010/main" val="28431356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3" descr="1850s roger fenton.jpg">
            <a:extLst>
              <a:ext uri="{FF2B5EF4-FFF2-40B4-BE49-F238E27FC236}">
                <a16:creationId xmlns:a16="http://schemas.microsoft.com/office/drawing/2014/main" id="{DC8585D6-05DC-B248-A3FB-492D147BF2E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2342" r="-72342"/>
          <a:stretch>
            <a:fillRect/>
          </a:stretch>
        </p:blipFill>
        <p:spPr>
          <a:xfrm>
            <a:off x="-127388" y="274638"/>
            <a:ext cx="9398775" cy="5168899"/>
          </a:xfrm>
        </p:spPr>
      </p:pic>
      <p:sp>
        <p:nvSpPr>
          <p:cNvPr id="16387" name="Title 1">
            <a:extLst>
              <a:ext uri="{FF2B5EF4-FFF2-40B4-BE49-F238E27FC236}">
                <a16:creationId xmlns:a16="http://schemas.microsoft.com/office/drawing/2014/main" id="{96C94BF2-DD91-F240-82E7-7920282CA458}"/>
              </a:ext>
            </a:extLst>
          </p:cNvPr>
          <p:cNvSpPr>
            <a:spLocks noGrp="1"/>
          </p:cNvSpPr>
          <p:nvPr>
            <p:ph type="title"/>
          </p:nvPr>
        </p:nvSpPr>
        <p:spPr>
          <a:xfrm>
            <a:off x="2653030" y="5443537"/>
            <a:ext cx="5411788" cy="1139825"/>
          </a:xfrm>
        </p:spPr>
        <p:txBody>
          <a:bodyPr anchor="t"/>
          <a:lstStyle/>
          <a:p>
            <a:pPr algn="l"/>
            <a:r>
              <a:rPr lang="es-ES_tradnl" altLang="en-US" sz="2400" b="1" dirty="0"/>
              <a:t>Roger </a:t>
            </a:r>
            <a:r>
              <a:rPr lang="es-ES_tradnl" altLang="en-US" sz="2400" b="1" dirty="0" err="1"/>
              <a:t>Fenton</a:t>
            </a:r>
            <a:r>
              <a:rPr lang="es-ES_tradnl" altLang="en-US" sz="2400" b="1" dirty="0"/>
              <a:t> </a:t>
            </a:r>
            <a:r>
              <a:rPr lang="es-ES_tradnl" altLang="en-US" sz="2000" dirty="0"/>
              <a:t>(1819-1869)</a:t>
            </a:r>
            <a:br>
              <a:rPr lang="es-ES_tradnl" altLang="en-US" sz="2400" dirty="0"/>
            </a:br>
            <a:r>
              <a:rPr lang="es-ES_tradnl" altLang="en-US" sz="2000" dirty="0" err="1"/>
              <a:t>Early</a:t>
            </a:r>
            <a:r>
              <a:rPr lang="es-ES_tradnl" altLang="en-US" sz="2000" dirty="0"/>
              <a:t> </a:t>
            </a:r>
            <a:r>
              <a:rPr lang="es-ES_tradnl" altLang="en-US" sz="2000" dirty="0" err="1"/>
              <a:t>War</a:t>
            </a:r>
            <a:r>
              <a:rPr lang="es-ES_tradnl" altLang="en-US" sz="2000" dirty="0"/>
              <a:t> </a:t>
            </a:r>
            <a:r>
              <a:rPr lang="es-ES_tradnl" altLang="en-US" sz="2000" dirty="0" err="1"/>
              <a:t>Photographer</a:t>
            </a:r>
            <a:r>
              <a:rPr lang="es-ES_tradnl" altLang="en-US" sz="2000" dirty="0"/>
              <a:t> </a:t>
            </a:r>
            <a:br>
              <a:rPr lang="es-ES_tradnl" altLang="en-US" sz="2000" dirty="0"/>
            </a:br>
            <a:r>
              <a:rPr lang="es-ES_tradnl" altLang="en-US" sz="2000" dirty="0"/>
              <a:t>(</a:t>
            </a:r>
            <a:r>
              <a:rPr lang="es-ES_tradnl" altLang="en-US" sz="2000" dirty="0" err="1"/>
              <a:t>Crimean</a:t>
            </a:r>
            <a:r>
              <a:rPr lang="es-ES_tradnl" altLang="en-US" sz="2000" dirty="0"/>
              <a:t> </a:t>
            </a:r>
            <a:r>
              <a:rPr lang="es-ES_tradnl" altLang="en-US" sz="2000" dirty="0" err="1"/>
              <a:t>War</a:t>
            </a:r>
            <a:r>
              <a:rPr lang="es-ES_tradnl" altLang="en-US" sz="2000" dirty="0"/>
              <a:t>) </a:t>
            </a:r>
            <a:br>
              <a:rPr lang="es-ES_tradnl" altLang="en-US" sz="2400" dirty="0"/>
            </a:br>
            <a:endParaRPr lang="en-US" altLang="en-US"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1747-E55E-ED45-ABD2-2D5C4A554621}"/>
              </a:ext>
            </a:extLst>
          </p:cNvPr>
          <p:cNvSpPr>
            <a:spLocks noGrp="1"/>
          </p:cNvSpPr>
          <p:nvPr>
            <p:ph type="title"/>
          </p:nvPr>
        </p:nvSpPr>
        <p:spPr>
          <a:xfrm>
            <a:off x="371856" y="3429000"/>
            <a:ext cx="4492752" cy="1752600"/>
          </a:xfrm>
        </p:spPr>
        <p:txBody>
          <a:bodyPr anchor="t"/>
          <a:lstStyle/>
          <a:p>
            <a:pPr algn="l"/>
            <a:r>
              <a:rPr lang="en-US" sz="1800" b="1" dirty="0"/>
              <a:t>Yu </a:t>
            </a:r>
            <a:r>
              <a:rPr lang="en-US" sz="1800" b="1" dirty="0" err="1"/>
              <a:t>Xunling</a:t>
            </a:r>
            <a:r>
              <a:rPr lang="en-US" sz="1800" dirty="0"/>
              <a:t> (</a:t>
            </a:r>
            <a:r>
              <a:rPr lang="ja-JP" altLang="en-US" sz="1800"/>
              <a:t>裕 勋 龄</a:t>
            </a:r>
            <a:r>
              <a:rPr lang="en-US" altLang="ja-JP" sz="1800" dirty="0"/>
              <a:t>; </a:t>
            </a:r>
            <a:r>
              <a:rPr lang="en-US" sz="1800" i="1" dirty="0" err="1"/>
              <a:t>Yù</a:t>
            </a:r>
            <a:r>
              <a:rPr lang="en-US" sz="1800" i="1" dirty="0"/>
              <a:t> </a:t>
            </a:r>
            <a:r>
              <a:rPr lang="en-US" sz="1800" i="1" dirty="0" err="1"/>
              <a:t>Xūnlíng</a:t>
            </a:r>
            <a:r>
              <a:rPr lang="en-US" sz="1800" i="1" dirty="0"/>
              <a:t> ; 1880–1943</a:t>
            </a:r>
            <a:r>
              <a:rPr lang="en-US" sz="1800" dirty="0"/>
              <a:t>) was a Chinese photographer, and the widow Empress </a:t>
            </a:r>
            <a:r>
              <a:rPr lang="en-US" sz="1800" dirty="0" err="1"/>
              <a:t>Cixi's</a:t>
            </a:r>
            <a:r>
              <a:rPr lang="en-US" sz="1800" dirty="0"/>
              <a:t> court photographer during the late Qing Dynasty. He was the only photographer allowed by the widowed empress to photograph her.</a:t>
            </a:r>
            <a:br>
              <a:rPr lang="en-US" sz="1800" dirty="0"/>
            </a:br>
            <a:br>
              <a:rPr lang="en-US" sz="1800" dirty="0"/>
            </a:br>
            <a:endParaRPr lang="en-US" sz="1800" dirty="0"/>
          </a:p>
        </p:txBody>
      </p:sp>
      <p:pic>
        <p:nvPicPr>
          <p:cNvPr id="72706" name="Picture 2" descr="Yu Xunling">
            <a:extLst>
              <a:ext uri="{FF2B5EF4-FFF2-40B4-BE49-F238E27FC236}">
                <a16:creationId xmlns:a16="http://schemas.microsoft.com/office/drawing/2014/main" id="{41653384-1995-C545-A215-431F7F1061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1856" y="286575"/>
            <a:ext cx="4200144" cy="3035199"/>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cx101_SCGR251">
            <a:extLst>
              <a:ext uri="{FF2B5EF4-FFF2-40B4-BE49-F238E27FC236}">
                <a16:creationId xmlns:a16="http://schemas.microsoft.com/office/drawing/2014/main" id="{0D2568AB-3846-A540-B704-3D22B70FC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952" y="280030"/>
            <a:ext cx="3663696" cy="49015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5BE6FC-0475-C84C-AF72-2C80113C4E6D}"/>
              </a:ext>
            </a:extLst>
          </p:cNvPr>
          <p:cNvSpPr txBox="1"/>
          <p:nvPr/>
        </p:nvSpPr>
        <p:spPr>
          <a:xfrm>
            <a:off x="371856" y="5288826"/>
            <a:ext cx="7790688" cy="954107"/>
          </a:xfrm>
          <a:prstGeom prst="rect">
            <a:avLst/>
          </a:prstGeom>
          <a:noFill/>
        </p:spPr>
        <p:txBody>
          <a:bodyPr wrap="square" rtlCol="0">
            <a:spAutoFit/>
          </a:bodyPr>
          <a:lstStyle/>
          <a:p>
            <a:r>
              <a:rPr lang="en-US" sz="1400" i="1" dirty="0"/>
              <a:t>Few photographs remain of the Empress Dowager </a:t>
            </a:r>
            <a:r>
              <a:rPr lang="en-US" sz="1400" i="1" dirty="0" err="1"/>
              <a:t>Cixi</a:t>
            </a:r>
            <a:r>
              <a:rPr lang="en-US" sz="1400" i="1" dirty="0"/>
              <a:t> (1835–1908), China’s notorious head of state during the final decades of the imperial era. </a:t>
            </a:r>
            <a:r>
              <a:rPr lang="en-US" sz="1400" i="1" dirty="0" err="1"/>
              <a:t>Cixi</a:t>
            </a:r>
            <a:r>
              <a:rPr lang="en-US" sz="1400" i="1" dirty="0"/>
              <a:t> used photographs to model perceptions of her character at the very moment photography was becoming a mass-media vehicle and the Qing dynasty (1644 to 1912) was struggling to survive in a hostile imperialistic world.</a:t>
            </a:r>
            <a:endParaRPr lang="en-US" sz="1400" dirty="0"/>
          </a:p>
        </p:txBody>
      </p:sp>
    </p:spTree>
    <p:extLst>
      <p:ext uri="{BB962C8B-B14F-4D97-AF65-F5344CB8AC3E}">
        <p14:creationId xmlns:p14="http://schemas.microsoft.com/office/powerpoint/2010/main" val="1692414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Content Placeholder 3" descr="Moon__Earth__Sun_by_BamiBimiBanaan.jpg">
            <a:extLst>
              <a:ext uri="{FF2B5EF4-FFF2-40B4-BE49-F238E27FC236}">
                <a16:creationId xmlns:a16="http://schemas.microsoft.com/office/drawing/2014/main" id="{99EB6A69-E1BE-CB45-922D-CAECB6C3C7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5263" y="674688"/>
            <a:ext cx="8788400" cy="4833937"/>
          </a:xfrm>
        </p:spPr>
      </p:pic>
      <p:sp>
        <p:nvSpPr>
          <p:cNvPr id="3075" name="TextBox 4">
            <a:extLst>
              <a:ext uri="{FF2B5EF4-FFF2-40B4-BE49-F238E27FC236}">
                <a16:creationId xmlns:a16="http://schemas.microsoft.com/office/drawing/2014/main" id="{7945D0C6-A83A-BF43-83AF-F7DD40FD4D2F}"/>
              </a:ext>
            </a:extLst>
          </p:cNvPr>
          <p:cNvSpPr txBox="1">
            <a:spLocks noChangeArrowheads="1"/>
          </p:cNvSpPr>
          <p:nvPr/>
        </p:nvSpPr>
        <p:spPr bwMode="auto">
          <a:xfrm>
            <a:off x="195263" y="5637213"/>
            <a:ext cx="59197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It all starts with light… and ends with light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Roger_Fenton's_wagon1885.jpg">
            <a:extLst>
              <a:ext uri="{FF2B5EF4-FFF2-40B4-BE49-F238E27FC236}">
                <a16:creationId xmlns:a16="http://schemas.microsoft.com/office/drawing/2014/main" id="{16A8E727-9CC5-2C46-AAF9-D0DE6C05B6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4850" y="207963"/>
            <a:ext cx="521176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4">
            <a:extLst>
              <a:ext uri="{FF2B5EF4-FFF2-40B4-BE49-F238E27FC236}">
                <a16:creationId xmlns:a16="http://schemas.microsoft.com/office/drawing/2014/main" id="{6F60A122-4483-CA4C-A7B2-5F543C195A93}"/>
              </a:ext>
            </a:extLst>
          </p:cNvPr>
          <p:cNvSpPr txBox="1">
            <a:spLocks noChangeArrowheads="1"/>
          </p:cNvSpPr>
          <p:nvPr/>
        </p:nvSpPr>
        <p:spPr bwMode="auto">
          <a:xfrm>
            <a:off x="1974850" y="5673725"/>
            <a:ext cx="4322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Roger Fenton's photographic van</a:t>
            </a:r>
          </a:p>
          <a:p>
            <a:pPr eaLnBrk="1" hangingPunct="1">
              <a:spcBef>
                <a:spcPct val="0"/>
              </a:spcBef>
              <a:buFontTx/>
              <a:buNone/>
            </a:pPr>
            <a:r>
              <a:rPr lang="en-US" altLang="en-US" sz="2400"/>
              <a:t>c1855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Photographer-studio-1893.jpg">
            <a:extLst>
              <a:ext uri="{FF2B5EF4-FFF2-40B4-BE49-F238E27FC236}">
                <a16:creationId xmlns:a16="http://schemas.microsoft.com/office/drawing/2014/main" id="{2187186A-1B02-A44D-889F-EAAD6380F3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81050"/>
            <a:ext cx="6569075" cy="454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4">
            <a:extLst>
              <a:ext uri="{FF2B5EF4-FFF2-40B4-BE49-F238E27FC236}">
                <a16:creationId xmlns:a16="http://schemas.microsoft.com/office/drawing/2014/main" id="{D84D8FB6-2AA4-7247-BA6B-42C161FAC4BC}"/>
              </a:ext>
            </a:extLst>
          </p:cNvPr>
          <p:cNvSpPr txBox="1">
            <a:spLocks noChangeArrowheads="1"/>
          </p:cNvSpPr>
          <p:nvPr/>
        </p:nvSpPr>
        <p:spPr bwMode="auto">
          <a:xfrm>
            <a:off x="1295400" y="5435600"/>
            <a:ext cx="4332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Photographer’s Studio circa 1895</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E51BBC-90A8-0580-A02A-696053AD58BF}"/>
              </a:ext>
            </a:extLst>
          </p:cNvPr>
          <p:cNvSpPr txBox="1"/>
          <p:nvPr/>
        </p:nvSpPr>
        <p:spPr>
          <a:xfrm>
            <a:off x="479161" y="639193"/>
            <a:ext cx="2678858" cy="3573516"/>
          </a:xfrm>
          <a:prstGeom prst="rect">
            <a:avLst/>
          </a:prstGeom>
        </p:spPr>
        <p:txBody>
          <a:bodyPr vert="horz" lIns="91440" tIns="45720" rIns="91440" bIns="45720" rtlCol="0" anchor="b">
            <a:normAutofit/>
          </a:bodyPr>
          <a:lstStyle/>
          <a:p>
            <a:pPr defTabSz="914400">
              <a:lnSpc>
                <a:spcPct val="90000"/>
              </a:lnSpc>
              <a:spcAft>
                <a:spcPts val="600"/>
              </a:spcAft>
            </a:pPr>
            <a:r>
              <a:rPr lang="en-US" sz="4000" kern="1200" dirty="0">
                <a:solidFill>
                  <a:schemeClr val="tx1"/>
                </a:solidFill>
                <a:latin typeface="+mj-lt"/>
                <a:ea typeface="+mj-ea"/>
                <a:cs typeface="+mj-cs"/>
              </a:rPr>
              <a:t>Let’s Explore Pinhole</a:t>
            </a:r>
          </a:p>
          <a:p>
            <a:pPr defTabSz="914400">
              <a:lnSpc>
                <a:spcPct val="90000"/>
              </a:lnSpc>
              <a:spcAft>
                <a:spcPts val="600"/>
              </a:spcAft>
            </a:pPr>
            <a:r>
              <a:rPr lang="en-US" sz="4000" kern="1200" dirty="0">
                <a:solidFill>
                  <a:schemeClr val="tx1"/>
                </a:solidFill>
                <a:latin typeface="+mj-lt"/>
                <a:ea typeface="+mj-ea"/>
                <a:cs typeface="+mj-cs"/>
              </a:rPr>
              <a:t>Cameras </a:t>
            </a:r>
          </a:p>
          <a:p>
            <a:pPr defTabSz="914400">
              <a:lnSpc>
                <a:spcPct val="90000"/>
              </a:lnSpc>
              <a:spcAft>
                <a:spcPts val="600"/>
              </a:spcAft>
            </a:pPr>
            <a:r>
              <a:rPr lang="en-US" sz="4000" kern="1200" dirty="0">
                <a:solidFill>
                  <a:schemeClr val="tx1"/>
                </a:solidFill>
                <a:latin typeface="+mj-lt"/>
                <a:ea typeface="+mj-ea"/>
                <a:cs typeface="+mj-cs"/>
              </a:rPr>
              <a:t>A Little Further</a:t>
            </a:r>
          </a:p>
        </p:txBody>
      </p:sp>
      <p:sp>
        <p:nvSpPr>
          <p:cNvPr id="104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4409267"/>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A019C66-1BDF-594A-96DB-56CF7532A8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4937" y="440047"/>
            <a:ext cx="5977905" cy="59779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050" name="Picture 2">
            <a:extLst>
              <a:ext uri="{FF2B5EF4-FFF2-40B4-BE49-F238E27FC236}">
                <a16:creationId xmlns:a16="http://schemas.microsoft.com/office/drawing/2014/main" id="{AA2E1214-8445-3741-906D-FCED5E2721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818858" y="1641199"/>
            <a:ext cx="5421465" cy="42534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67D650-1319-9837-A570-C64DBB386FA4}"/>
              </a:ext>
            </a:extLst>
          </p:cNvPr>
          <p:cNvSpPr txBox="1"/>
          <p:nvPr/>
        </p:nvSpPr>
        <p:spPr>
          <a:xfrm>
            <a:off x="2057400" y="677823"/>
            <a:ext cx="4572000" cy="861774"/>
          </a:xfrm>
          <a:prstGeom prst="rect">
            <a:avLst/>
          </a:prstGeom>
          <a:noFill/>
        </p:spPr>
        <p:txBody>
          <a:bodyPr wrap="square">
            <a:spAutoFit/>
          </a:bodyPr>
          <a:lstStyle/>
          <a:p>
            <a:r>
              <a:rPr lang="en-US" sz="32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Camera Obscura</a:t>
            </a:r>
            <a:r>
              <a:rPr lang="en-US" sz="32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a:t>
            </a:r>
          </a:p>
          <a:p>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(from Latin, meaning “</a:t>
            </a:r>
            <a:r>
              <a:rPr lang="en-US" sz="18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darkened room</a:t>
            </a: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68390D76-7DA9-8242-B775-F27DD2148E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17" y="304086"/>
            <a:ext cx="3102683" cy="2985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CA086F7-2680-D546-838F-39C0EEB23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6400" y="626521"/>
            <a:ext cx="4778448" cy="29990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328063-ED52-524C-A9EA-1E54BC04B6EA}"/>
              </a:ext>
            </a:extLst>
          </p:cNvPr>
          <p:cNvSpPr txBox="1"/>
          <p:nvPr/>
        </p:nvSpPr>
        <p:spPr>
          <a:xfrm>
            <a:off x="334963" y="3625547"/>
            <a:ext cx="3614737" cy="2585323"/>
          </a:xfrm>
          <a:prstGeom prst="rect">
            <a:avLst/>
          </a:prstGeom>
          <a:noFill/>
        </p:spPr>
        <p:txBody>
          <a:bodyPr wrap="square" rtlCol="0">
            <a:spAutoFit/>
          </a:bodyPr>
          <a:lstStyle/>
          <a:p>
            <a:pPr marL="0" marR="0">
              <a:spcBef>
                <a:spcPts val="0"/>
              </a:spcBef>
              <a:spcAft>
                <a:spcPts val="0"/>
              </a:spcAft>
            </a:pPr>
            <a:r>
              <a:rPr lang="en-US" sz="180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The very beginnings of modern photography and </a:t>
            </a:r>
            <a:r>
              <a:rPr lang="en-US">
                <a:solidFill>
                  <a:srgbClr val="212529"/>
                </a:solidFill>
                <a:latin typeface="Segoe UI" panose="020B0502040204020203" pitchFamily="34" charset="0"/>
                <a:ea typeface="Times New Roman" panose="02020603050405020304" pitchFamily="18" charset="0"/>
                <a:cs typeface="Times New Roman" panose="02020603050405020304" pitchFamily="18" charset="0"/>
              </a:rPr>
              <a:t>based on the fundamentals of light and how it behaves. </a:t>
            </a:r>
          </a:p>
          <a:p>
            <a:pPr marL="0" marR="0">
              <a:spcBef>
                <a:spcPts val="0"/>
              </a:spcBef>
              <a:spcAft>
                <a:spcPts val="0"/>
              </a:spcAft>
            </a:pPr>
            <a:endParaRPr lang="en-US" sz="180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80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Oldest mention of its effect is by </a:t>
            </a:r>
            <a:r>
              <a:rPr lang="en-US" sz="1800" b="1">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Mozi</a:t>
            </a:r>
            <a:r>
              <a:rPr lang="en-US" sz="180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Chinese philosopher and the founder of Mohism, during the </a:t>
            </a:r>
            <a:r>
              <a:rPr lang="en-US" sz="1800" b="1">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5th century BC</a:t>
            </a:r>
            <a:r>
              <a:rPr lang="en-US" sz="180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8">
            <a:extLst>
              <a:ext uri="{FF2B5EF4-FFF2-40B4-BE49-F238E27FC236}">
                <a16:creationId xmlns:a16="http://schemas.microsoft.com/office/drawing/2014/main" id="{4660BCA7-98A1-B1D7-4BCD-DC6F9FEFA8C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49700" y="3921516"/>
            <a:ext cx="4381500" cy="2605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F9F9E15-3E24-7A42-8949-0152EF0A68B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900" y="3660087"/>
            <a:ext cx="4070073" cy="2143778"/>
          </a:xfrm>
          <a:prstGeom prst="rect">
            <a:avLst/>
          </a:prstGeom>
          <a:noFill/>
          <a:extLst>
            <a:ext uri="{909E8E84-426E-40DD-AFC4-6F175D3DCCD1}">
              <a14:hiddenFill xmlns:a14="http://schemas.microsoft.com/office/drawing/2010/main">
                <a:solidFill>
                  <a:srgbClr val="FFFFFF"/>
                </a:solidFill>
              </a14:hiddenFill>
            </a:ext>
          </a:extLst>
        </p:spPr>
      </p:pic>
      <p:sp>
        <p:nvSpPr>
          <p:cNvPr id="4106" name="Rectangle 7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A collage of photos&#10;&#10;Description automatically generated with low confidence">
            <a:extLst>
              <a:ext uri="{FF2B5EF4-FFF2-40B4-BE49-F238E27FC236}">
                <a16:creationId xmlns:a16="http://schemas.microsoft.com/office/drawing/2014/main" id="{3DDF0B77-EF68-6342-9630-A19F9E67853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9211" y="321734"/>
            <a:ext cx="3793701" cy="6069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E34A27-EF54-924A-B843-83689A22CA04}"/>
              </a:ext>
            </a:extLst>
          </p:cNvPr>
          <p:cNvSpPr txBox="1"/>
          <p:nvPr/>
        </p:nvSpPr>
        <p:spPr>
          <a:xfrm>
            <a:off x="190500" y="6007100"/>
            <a:ext cx="4102100" cy="369332"/>
          </a:xfrm>
          <a:prstGeom prst="rect">
            <a:avLst/>
          </a:prstGeom>
          <a:noFill/>
        </p:spPr>
        <p:txBody>
          <a:bodyPr wrap="square" rtlCol="0">
            <a:spAutoFit/>
          </a:bodyPr>
          <a:lstStyle/>
          <a:p>
            <a:r>
              <a:rPr lang="en-US" b="1" dirty="0"/>
              <a:t>17</a:t>
            </a:r>
            <a:r>
              <a:rPr lang="en-US" b="1" baseline="30000" dirty="0"/>
              <a:t>th &amp; </a:t>
            </a:r>
            <a:r>
              <a:rPr lang="en-US" b="1" dirty="0"/>
              <a:t> 18</a:t>
            </a:r>
            <a:r>
              <a:rPr lang="en-US" b="1" baseline="30000" dirty="0"/>
              <a:t>th </a:t>
            </a:r>
            <a:r>
              <a:rPr lang="en-US" b="1" dirty="0"/>
              <a:t> Century Camera Obscuras</a:t>
            </a:r>
          </a:p>
        </p:txBody>
      </p:sp>
      <p:sp>
        <p:nvSpPr>
          <p:cNvPr id="4" name="TextBox 3">
            <a:extLst>
              <a:ext uri="{FF2B5EF4-FFF2-40B4-BE49-F238E27FC236}">
                <a16:creationId xmlns:a16="http://schemas.microsoft.com/office/drawing/2014/main" id="{5856B72B-30A2-D943-434D-3D6E58600972}"/>
              </a:ext>
            </a:extLst>
          </p:cNvPr>
          <p:cNvSpPr txBox="1"/>
          <p:nvPr/>
        </p:nvSpPr>
        <p:spPr>
          <a:xfrm>
            <a:off x="259080" y="250735"/>
            <a:ext cx="4222473" cy="2862322"/>
          </a:xfrm>
          <a:prstGeom prst="rect">
            <a:avLst/>
          </a:prstGeom>
          <a:noFill/>
        </p:spPr>
        <p:txBody>
          <a:bodyPr wrap="square">
            <a:spAutoFit/>
          </a:bodyPr>
          <a:lstStyle/>
          <a:p>
            <a:r>
              <a:rPr lang="en-US" sz="1800" dirty="0">
                <a:latin typeface="+mn-lt"/>
              </a:rPr>
              <a:t>Often called </a:t>
            </a:r>
            <a:r>
              <a:rPr lang="en-US" dirty="0">
                <a:latin typeface="+mn-lt"/>
              </a:rPr>
              <a:t>lens-less</a:t>
            </a:r>
            <a:r>
              <a:rPr lang="en-US" sz="1800" dirty="0">
                <a:latin typeface="+mn-lt"/>
              </a:rPr>
              <a:t> Cameras;</a:t>
            </a:r>
          </a:p>
          <a:p>
            <a:r>
              <a:rPr lang="en-US" sz="1800" dirty="0">
                <a:solidFill>
                  <a:srgbClr val="212529"/>
                </a:solidFill>
                <a:effectLst/>
                <a:latin typeface="+mn-lt"/>
                <a:ea typeface="Times New Roman" panose="02020603050405020304" pitchFamily="18" charset="0"/>
                <a:cs typeface="Times New Roman" panose="02020603050405020304" pitchFamily="18" charset="0"/>
              </a:rPr>
              <a:t>Later, more complex cameras, used mirrors to project images upwards and right-side up and </a:t>
            </a:r>
            <a:r>
              <a:rPr lang="en-US" dirty="0">
                <a:solidFill>
                  <a:srgbClr val="212529"/>
                </a:solidFill>
                <a:latin typeface="+mn-lt"/>
                <a:ea typeface="Times New Roman" panose="02020603050405020304" pitchFamily="18" charset="0"/>
                <a:cs typeface="Times New Roman" panose="02020603050405020304" pitchFamily="18" charset="0"/>
              </a:rPr>
              <a:t>later used</a:t>
            </a:r>
            <a:r>
              <a:rPr lang="en-US" sz="1800" dirty="0">
                <a:solidFill>
                  <a:srgbClr val="212529"/>
                </a:solidFill>
                <a:effectLst/>
                <a:latin typeface="+mn-lt"/>
                <a:ea typeface="Times New Roman" panose="02020603050405020304" pitchFamily="18" charset="0"/>
                <a:cs typeface="Times New Roman" panose="02020603050405020304" pitchFamily="18" charset="0"/>
              </a:rPr>
              <a:t> lenses to better control the light.</a:t>
            </a:r>
          </a:p>
          <a:p>
            <a:endParaRPr lang="en-US" dirty="0">
              <a:solidFill>
                <a:srgbClr val="212529"/>
              </a:solidFill>
              <a:latin typeface="+mn-lt"/>
              <a:ea typeface="Calibri" panose="020F0502020204030204" pitchFamily="34" charset="0"/>
              <a:cs typeface="Times New Roman" panose="02020603050405020304" pitchFamily="18" charset="0"/>
            </a:endParaRPr>
          </a:p>
          <a:p>
            <a:r>
              <a:rPr lang="en-US" sz="1800" b="1" dirty="0" err="1">
                <a:effectLst/>
                <a:latin typeface="+mn-lt"/>
                <a:ea typeface="Calibri" panose="020F0502020204030204" pitchFamily="34" charset="0"/>
                <a:cs typeface="Times New Roman" panose="02020603050405020304" pitchFamily="18" charset="0"/>
              </a:rPr>
              <a:t>Anthemius</a:t>
            </a:r>
            <a:r>
              <a:rPr lang="en-US" sz="1800" b="1" dirty="0">
                <a:effectLst/>
                <a:latin typeface="+mn-lt"/>
                <a:ea typeface="Calibri" panose="020F0502020204030204" pitchFamily="34" charset="0"/>
                <a:cs typeface="Times New Roman" panose="02020603050405020304" pitchFamily="18" charset="0"/>
              </a:rPr>
              <a:t> of </a:t>
            </a:r>
            <a:r>
              <a:rPr lang="en-US" sz="1800" b="1" dirty="0" err="1">
                <a:effectLst/>
                <a:latin typeface="+mn-lt"/>
                <a:ea typeface="Calibri" panose="020F0502020204030204" pitchFamily="34" charset="0"/>
                <a:cs typeface="Times New Roman" panose="02020603050405020304" pitchFamily="18" charset="0"/>
              </a:rPr>
              <a:t>Tralles</a:t>
            </a:r>
            <a:r>
              <a:rPr lang="en-US" sz="1800" dirty="0">
                <a:effectLst/>
                <a:latin typeface="+mn-lt"/>
                <a:ea typeface="Calibri" panose="020F0502020204030204" pitchFamily="34" charset="0"/>
                <a:cs typeface="Times New Roman" panose="02020603050405020304" pitchFamily="18" charset="0"/>
              </a:rPr>
              <a:t>, who designed the Hagia Sophia, used a type of camera obscura in his experiments in 6th century. </a:t>
            </a:r>
          </a:p>
          <a:p>
            <a:endParaRPr lang="en-US" sz="1800" dirty="0">
              <a:effectLst/>
              <a:latin typeface="+mn-lt"/>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CE93BD-F172-4BC9-F129-05DEA10447D4}"/>
              </a:ext>
            </a:extLst>
          </p:cNvPr>
          <p:cNvSpPr txBox="1"/>
          <p:nvPr/>
        </p:nvSpPr>
        <p:spPr>
          <a:xfrm>
            <a:off x="304800" y="304800"/>
            <a:ext cx="3873500" cy="2585323"/>
          </a:xfrm>
          <a:prstGeom prst="rect">
            <a:avLst/>
          </a:prstGeom>
          <a:noFill/>
        </p:spPr>
        <p:txBody>
          <a:bodyPr wrap="square" rtlCol="0">
            <a:spAutoFit/>
          </a:bodyPr>
          <a:lstStyle/>
          <a:p>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First one to do so was </a:t>
            </a:r>
            <a:r>
              <a:rPr lang="en-US" sz="18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Alhazen (also known as Ibn </a:t>
            </a:r>
            <a:r>
              <a:rPr lang="en-US" sz="1800" b="1" dirty="0" err="1">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al-Haytham</a:t>
            </a:r>
            <a:r>
              <a:rPr lang="en-US" sz="18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in 11th century.</a:t>
            </a: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He was a scientist, mathematician, astronomer and philosopher, he wrote the Book of Optics and, among other things, he invented camera obscura and pinhole camera.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F237327E-80E9-0EC0-3092-E0810DB5EE33}"/>
              </a:ext>
            </a:extLst>
          </p:cNvPr>
          <p:cNvSpPr txBox="1"/>
          <p:nvPr/>
        </p:nvSpPr>
        <p:spPr>
          <a:xfrm>
            <a:off x="6242050" y="3316426"/>
            <a:ext cx="2597150" cy="2031325"/>
          </a:xfrm>
          <a:prstGeom prst="rect">
            <a:avLst/>
          </a:prstGeom>
          <a:noFill/>
        </p:spPr>
        <p:txBody>
          <a:bodyPr wrap="square" rtlCol="0">
            <a:spAutoFit/>
          </a:bodyPr>
          <a:lstStyle/>
          <a:p>
            <a:r>
              <a:rPr lang="en-US" sz="1800" b="1" dirty="0" err="1">
                <a:solidFill>
                  <a:srgbClr val="212529"/>
                </a:solidFill>
                <a:effectLst/>
                <a:latin typeface="Segoe UI" panose="020B0502040204020203" pitchFamily="34" charset="0"/>
                <a:ea typeface="Times New Roman" panose="02020603050405020304" pitchFamily="18" charset="0"/>
              </a:rPr>
              <a:t>Arnaldus</a:t>
            </a:r>
            <a:r>
              <a:rPr lang="en-US" sz="1800" b="1" dirty="0">
                <a:solidFill>
                  <a:srgbClr val="212529"/>
                </a:solidFill>
                <a:effectLst/>
                <a:latin typeface="Segoe UI" panose="020B0502040204020203" pitchFamily="34" charset="0"/>
                <a:ea typeface="Times New Roman" panose="02020603050405020304" pitchFamily="18" charset="0"/>
              </a:rPr>
              <a:t> de Villa Nova</a:t>
            </a:r>
            <a:r>
              <a:rPr lang="en-US" sz="1800" dirty="0">
                <a:solidFill>
                  <a:srgbClr val="212529"/>
                </a:solidFill>
                <a:effectLst/>
                <a:latin typeface="Segoe UI" panose="020B0502040204020203" pitchFamily="34" charset="0"/>
                <a:ea typeface="Times New Roman" panose="02020603050405020304" pitchFamily="18" charset="0"/>
              </a:rPr>
              <a:t>, an alchemist, astrologer and physician, used camera obscura at the same time as a projector for entertainment. </a:t>
            </a:r>
            <a:endParaRPr lang="en-US" dirty="0"/>
          </a:p>
        </p:txBody>
      </p:sp>
      <p:pic>
        <p:nvPicPr>
          <p:cNvPr id="1026" name="Picture 2">
            <a:extLst>
              <a:ext uri="{FF2B5EF4-FFF2-40B4-BE49-F238E27FC236}">
                <a16:creationId xmlns:a16="http://schemas.microsoft.com/office/drawing/2014/main" id="{DF30B08C-7A5C-7698-BF51-B918A05005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927200"/>
            <a:ext cx="5829151" cy="31169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gallery, picture frame&#10;&#10;Description automatically generated">
            <a:extLst>
              <a:ext uri="{FF2B5EF4-FFF2-40B4-BE49-F238E27FC236}">
                <a16:creationId xmlns:a16="http://schemas.microsoft.com/office/drawing/2014/main" id="{A342816F-B7B6-47C2-9047-9AFD78AD6B88}"/>
              </a:ext>
            </a:extLst>
          </p:cNvPr>
          <p:cNvPicPr>
            <a:picLocks noChangeAspect="1"/>
          </p:cNvPicPr>
          <p:nvPr/>
        </p:nvPicPr>
        <p:blipFill rotWithShape="1">
          <a:blip r:embed="rId3"/>
          <a:srcRect l="5477" t="8410" r="5268" b="5384"/>
          <a:stretch/>
        </p:blipFill>
        <p:spPr>
          <a:xfrm>
            <a:off x="4305300" y="304800"/>
            <a:ext cx="3873500" cy="2846526"/>
          </a:xfrm>
          <a:prstGeom prst="rect">
            <a:avLst/>
          </a:prstGeom>
        </p:spPr>
      </p:pic>
    </p:spTree>
    <p:extLst>
      <p:ext uri="{BB962C8B-B14F-4D97-AF65-F5344CB8AC3E}">
        <p14:creationId xmlns:p14="http://schemas.microsoft.com/office/powerpoint/2010/main" val="1643917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6256EAFA-7419-3282-0F52-5407BD49D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687"/>
          <a:stretch/>
        </p:blipFill>
        <p:spPr bwMode="auto">
          <a:xfrm>
            <a:off x="2844800" y="254204"/>
            <a:ext cx="5753100" cy="31358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E1C649-A457-88F3-0AB6-A461CAF1D91B}"/>
              </a:ext>
            </a:extLst>
          </p:cNvPr>
          <p:cNvSpPr txBox="1"/>
          <p:nvPr/>
        </p:nvSpPr>
        <p:spPr>
          <a:xfrm>
            <a:off x="5651499" y="3615971"/>
            <a:ext cx="3213101" cy="2571413"/>
          </a:xfrm>
          <a:prstGeom prst="rect">
            <a:avLst/>
          </a:prstGeom>
          <a:noFill/>
        </p:spPr>
        <p:txBody>
          <a:bodyPr wrap="square" rtlCol="0">
            <a:spAutoFit/>
          </a:bodyPr>
          <a:lstStyle/>
          <a:p>
            <a:r>
              <a:rPr lang="en-US" sz="18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Leonardo da Vinci </a:t>
            </a: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talks about camera obscura in his </a:t>
            </a:r>
            <a:r>
              <a:rPr lang="en-US" sz="1800" b="1" i="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Codex Atlanticus </a:t>
            </a:r>
            <a:r>
              <a:rPr lang="en-US" dirty="0">
                <a:solidFill>
                  <a:srgbClr val="212529"/>
                </a:solidFill>
                <a:latin typeface="Segoe UI" panose="020B0502040204020203" pitchFamily="34" charset="0"/>
                <a:ea typeface="Times New Roman" panose="02020603050405020304" pitchFamily="18" charset="0"/>
                <a:cs typeface="Times New Roman" panose="02020603050405020304" pitchFamily="18" charset="0"/>
              </a:rPr>
              <a:t>c.1</a:t>
            </a: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478, a twelve-volume bound set of his drawings and writings where he also talked about flying machines, weaponry and musical instruments.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D37DD509-198D-C543-83F9-E703DFA46048}"/>
              </a:ext>
            </a:extLst>
          </p:cNvPr>
          <p:cNvSpPr txBox="1"/>
          <p:nvPr/>
        </p:nvSpPr>
        <p:spPr>
          <a:xfrm>
            <a:off x="546100" y="558800"/>
            <a:ext cx="2298700" cy="1200329"/>
          </a:xfrm>
          <a:prstGeom prst="rect">
            <a:avLst/>
          </a:prstGeom>
          <a:noFill/>
        </p:spPr>
        <p:txBody>
          <a:bodyPr wrap="square" rtlCol="0">
            <a:spAutoFit/>
          </a:bodyPr>
          <a:lstStyle/>
          <a:p>
            <a:r>
              <a:rPr lang="en-US" sz="18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Artists</a:t>
            </a: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started using camera obscura in 15th century.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2050" name="Picture 2" descr="Leonardo's Drawing Aid, the Camera Obscura – ARTS&amp;FOOD®">
            <a:extLst>
              <a:ext uri="{FF2B5EF4-FFF2-40B4-BE49-F238E27FC236}">
                <a16:creationId xmlns:a16="http://schemas.microsoft.com/office/drawing/2014/main" id="{6F5CFBB2-C4E9-6763-2B24-6AF571890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2628899"/>
            <a:ext cx="4876800" cy="378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507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468FA1-35FD-804D-DBAF-CB5B0F350C6F}"/>
              </a:ext>
            </a:extLst>
          </p:cNvPr>
          <p:cNvSpPr txBox="1"/>
          <p:nvPr/>
        </p:nvSpPr>
        <p:spPr>
          <a:xfrm>
            <a:off x="584200" y="3683000"/>
            <a:ext cx="3822700" cy="2308324"/>
          </a:xfrm>
          <a:prstGeom prst="rect">
            <a:avLst/>
          </a:prstGeom>
          <a:noFill/>
        </p:spPr>
        <p:txBody>
          <a:bodyPr wrap="square" rtlCol="0">
            <a:spAutoFit/>
          </a:bodyPr>
          <a:lstStyle/>
          <a:p>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German astronomer </a:t>
            </a:r>
            <a:r>
              <a:rPr lang="en-US" sz="1800" b="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Johannes Kepler</a:t>
            </a: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 uses term </a:t>
            </a:r>
            <a:r>
              <a:rPr lang="en-US" sz="1800" i="1"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camera obscura </a:t>
            </a:r>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for the first time in history in 1604.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sz="1800" dirty="0">
                <a:solidFill>
                  <a:srgbClr val="212529"/>
                </a:solidFill>
                <a:effectLst/>
                <a:latin typeface="Segoe UI" panose="020B0502040204020203" pitchFamily="34" charset="0"/>
                <a:ea typeface="Times New Roman" panose="02020603050405020304" pitchFamily="18" charset="0"/>
                <a:cs typeface="Times New Roman" panose="02020603050405020304" pitchFamily="18" charset="0"/>
              </a:rPr>
              <a:t>Early models were large and consisted of a literal room or a tent (Johannes Kepler used a tent one.)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3074" name="Picture 2">
            <a:extLst>
              <a:ext uri="{FF2B5EF4-FFF2-40B4-BE49-F238E27FC236}">
                <a16:creationId xmlns:a16="http://schemas.microsoft.com/office/drawing/2014/main" id="{7730CB28-F440-D58B-55CB-406CB8B0C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106" y="609600"/>
            <a:ext cx="3879494" cy="5638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EA42A9FA-6C1F-0284-42C3-26E3BB1E4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253" y="254000"/>
            <a:ext cx="4943102" cy="306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4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56" name="Picture 12">
            <a:extLst>
              <a:ext uri="{FF2B5EF4-FFF2-40B4-BE49-F238E27FC236}">
                <a16:creationId xmlns:a16="http://schemas.microsoft.com/office/drawing/2014/main" id="{4CBFA76E-C4A5-7041-942A-38E228EE4D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6" r="1" b="1"/>
          <a:stretch/>
        </p:blipFill>
        <p:spPr bwMode="auto">
          <a:xfrm>
            <a:off x="428565" y="321734"/>
            <a:ext cx="3898745" cy="2905170"/>
          </a:xfrm>
          <a:prstGeom prst="rect">
            <a:avLst/>
          </a:prstGeom>
          <a:noFill/>
          <a:extLst>
            <a:ext uri="{909E8E84-426E-40DD-AFC4-6F175D3DCCD1}">
              <a14:hiddenFill xmlns:a14="http://schemas.microsoft.com/office/drawing/2010/main">
                <a:solidFill>
                  <a:srgbClr val="FFFFFF"/>
                </a:solidFill>
              </a14:hiddenFill>
            </a:ext>
          </a:extLst>
        </p:spPr>
      </p:pic>
      <p:sp>
        <p:nvSpPr>
          <p:cNvPr id="6163" name="Rectangle 6162">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C7495689-DC11-2C4F-8C68-56F48D2739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63" r="1" b="12278"/>
          <a:stretch/>
        </p:blipFill>
        <p:spPr bwMode="auto">
          <a:xfrm>
            <a:off x="4731025" y="339091"/>
            <a:ext cx="3834446" cy="2870456"/>
          </a:xfrm>
          <a:prstGeom prst="rect">
            <a:avLst/>
          </a:prstGeom>
          <a:noFill/>
          <a:extLst>
            <a:ext uri="{909E8E84-426E-40DD-AFC4-6F175D3DCCD1}">
              <a14:hiddenFill xmlns:a14="http://schemas.microsoft.com/office/drawing/2010/main">
                <a:solidFill>
                  <a:srgbClr val="FFFFFF"/>
                </a:solidFill>
              </a14:hiddenFill>
            </a:ext>
          </a:extLst>
        </p:spPr>
      </p:pic>
      <p:sp>
        <p:nvSpPr>
          <p:cNvPr id="6165" name="Rectangle 6164">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7" name="Rectangle 6166">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914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2" name="Picture 8">
            <a:extLst>
              <a:ext uri="{FF2B5EF4-FFF2-40B4-BE49-F238E27FC236}">
                <a16:creationId xmlns:a16="http://schemas.microsoft.com/office/drawing/2014/main" id="{AE7E55DD-8F14-E444-810C-12899F822A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10" r="6391" b="2"/>
          <a:stretch/>
        </p:blipFill>
        <p:spPr bwMode="auto">
          <a:xfrm>
            <a:off x="525606" y="3631096"/>
            <a:ext cx="3704660" cy="27605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5EE2A4F0-49FF-A343-A60F-0737C05763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451" r="1" b="12690"/>
          <a:stretch/>
        </p:blipFill>
        <p:spPr bwMode="auto">
          <a:xfrm>
            <a:off x="4804427" y="3631096"/>
            <a:ext cx="3687641" cy="2760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electromagnetic-spectrum.jpg">
            <a:extLst>
              <a:ext uri="{FF2B5EF4-FFF2-40B4-BE49-F238E27FC236}">
                <a16:creationId xmlns:a16="http://schemas.microsoft.com/office/drawing/2014/main" id="{612410D1-A1C4-D640-A48B-6FB0FDDDB2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950" y="577850"/>
            <a:ext cx="791845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369D2749-E930-084F-9490-4508E00DDD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658" r="1" b="1129"/>
          <a:stretch/>
        </p:blipFill>
        <p:spPr bwMode="auto">
          <a:xfrm>
            <a:off x="3370077" y="243"/>
            <a:ext cx="5773923"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8E011059-1E2C-9040-BA62-938BD4DE63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14" b="3"/>
          <a:stretch/>
        </p:blipFill>
        <p:spPr bwMode="auto">
          <a:xfrm>
            <a:off x="20" y="10"/>
            <a:ext cx="439482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0B8D9EEE-C83A-4044-A028-16ED4D2CF5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905" r="11782" b="1"/>
          <a:stretch/>
        </p:blipFill>
        <p:spPr bwMode="auto">
          <a:xfrm>
            <a:off x="4762566" y="3511295"/>
            <a:ext cx="4381434"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4DF675FF-FF95-4C40-B8CA-0011065777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13166"/>
          <a:stretch/>
        </p:blipFill>
        <p:spPr bwMode="auto">
          <a:xfrm>
            <a:off x="20" y="3511295"/>
            <a:ext cx="5773903"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242BCF-E47D-9148-AEAE-501AAAD7A320}"/>
              </a:ext>
            </a:extLst>
          </p:cNvPr>
          <p:cNvSpPr txBox="1"/>
          <p:nvPr/>
        </p:nvSpPr>
        <p:spPr>
          <a:xfrm>
            <a:off x="5905500" y="4191000"/>
            <a:ext cx="184731" cy="369332"/>
          </a:xfrm>
          <a:prstGeom prst="rect">
            <a:avLst/>
          </a:prstGeom>
          <a:noFill/>
        </p:spPr>
        <p:txBody>
          <a:bodyPr wrap="none" rtlCol="0">
            <a:spAutoFit/>
          </a:bodyPr>
          <a:lstStyle/>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8" name="Picture 6">
            <a:extLst>
              <a:ext uri="{FF2B5EF4-FFF2-40B4-BE49-F238E27FC236}">
                <a16:creationId xmlns:a16="http://schemas.microsoft.com/office/drawing/2014/main" id="{74487070-2BD9-C34D-9FDE-B623611DEF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843" r="-1" b="22468"/>
          <a:stretch/>
        </p:blipFill>
        <p:spPr bwMode="auto">
          <a:xfrm>
            <a:off x="342901" y="548551"/>
            <a:ext cx="4070073" cy="245153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8F0BD12A-F061-9B4E-B52B-3EA0804D55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87" r="-1" b="7386"/>
          <a:stretch/>
        </p:blipFill>
        <p:spPr bwMode="auto">
          <a:xfrm>
            <a:off x="342900" y="3782650"/>
            <a:ext cx="4070073" cy="2457451"/>
          </a:xfrm>
          <a:prstGeom prst="rect">
            <a:avLst/>
          </a:prstGeom>
          <a:noFill/>
          <a:extLst>
            <a:ext uri="{909E8E84-426E-40DD-AFC4-6F175D3DCCD1}">
              <a14:hiddenFill xmlns:a14="http://schemas.microsoft.com/office/drawing/2010/main">
                <a:solidFill>
                  <a:srgbClr val="FFFFFF"/>
                </a:solidFill>
              </a14:hiddenFill>
            </a:ext>
          </a:extLst>
        </p:spPr>
      </p:pic>
      <p:sp>
        <p:nvSpPr>
          <p:cNvPr id="8203" name="Rectangle 8202">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1500518-3A8C-934C-AE45-BB69F2F2AEE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289" r="13499" b="2"/>
          <a:stretch/>
        </p:blipFill>
        <p:spPr bwMode="auto">
          <a:xfrm>
            <a:off x="5110671" y="321734"/>
            <a:ext cx="3310781" cy="60699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C75A4916-BC29-3A41-ABA3-35B7E52E67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12" b="-3"/>
          <a:stretch/>
        </p:blipFill>
        <p:spPr bwMode="auto">
          <a:xfrm>
            <a:off x="3871539" y="3272588"/>
            <a:ext cx="4579036"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000DD601-ACDA-EC44-8D17-2E17679162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01" r="12258"/>
          <a:stretch/>
        </p:blipFill>
        <p:spPr bwMode="auto">
          <a:xfrm>
            <a:off x="20" y="9"/>
            <a:ext cx="5459914"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EC61F2CE-EC99-3448-919B-919136DDC1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350" b="8724"/>
          <a:stretch/>
        </p:blipFill>
        <p:spPr bwMode="auto">
          <a:xfrm>
            <a:off x="5593726" y="-22547"/>
            <a:ext cx="2856849" cy="313953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25966CF6-3579-B442-83BD-14C2A34F5A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44" r="14794" b="1"/>
          <a:stretch/>
        </p:blipFill>
        <p:spPr bwMode="auto">
          <a:xfrm>
            <a:off x="20" y="4065775"/>
            <a:ext cx="3750870" cy="2792224"/>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67928" y="0"/>
            <a:ext cx="57607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8" name="Rectangle 4127">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05F898-8AE0-E1F9-59D0-8D56322829E7}"/>
              </a:ext>
            </a:extLst>
          </p:cNvPr>
          <p:cNvSpPr txBox="1"/>
          <p:nvPr/>
        </p:nvSpPr>
        <p:spPr>
          <a:xfrm>
            <a:off x="479160" y="670218"/>
            <a:ext cx="8182230" cy="1065836"/>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3100" dirty="0">
                <a:latin typeface="+mj-lt"/>
                <a:ea typeface="+mj-ea"/>
                <a:cs typeface="+mj-cs"/>
              </a:rPr>
              <a:t>Let’s look at how we will design, </a:t>
            </a:r>
          </a:p>
          <a:p>
            <a:pPr algn="ctr" defTabSz="914400">
              <a:lnSpc>
                <a:spcPct val="90000"/>
              </a:lnSpc>
              <a:spcAft>
                <a:spcPts val="600"/>
              </a:spcAft>
            </a:pPr>
            <a:r>
              <a:rPr lang="en-US" sz="3100" dirty="0">
                <a:latin typeface="+mj-lt"/>
                <a:ea typeface="+mj-ea"/>
                <a:cs typeface="+mj-cs"/>
              </a:rPr>
              <a:t>fabricate, and test our cameras. </a:t>
            </a:r>
          </a:p>
        </p:txBody>
      </p:sp>
      <p:sp>
        <p:nvSpPr>
          <p:cNvPr id="4130"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2032" y="1800088"/>
            <a:ext cx="4057650" cy="18288"/>
          </a:xfrm>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 name="connsiteX0" fmla="*/ 0 w 4057650"/>
              <a:gd name="connsiteY0" fmla="*/ 0 h 18288"/>
              <a:gd name="connsiteX1" fmla="*/ 635698 w 4057650"/>
              <a:gd name="connsiteY1" fmla="*/ 0 h 18288"/>
              <a:gd name="connsiteX2" fmla="*/ 1190244 w 4057650"/>
              <a:gd name="connsiteY2" fmla="*/ 0 h 18288"/>
              <a:gd name="connsiteX3" fmla="*/ 1947672 w 4057650"/>
              <a:gd name="connsiteY3" fmla="*/ 0 h 18288"/>
              <a:gd name="connsiteX4" fmla="*/ 2583370 w 4057650"/>
              <a:gd name="connsiteY4" fmla="*/ 0 h 18288"/>
              <a:gd name="connsiteX5" fmla="*/ 3219069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150555 w 4057650"/>
              <a:gd name="connsiteY10" fmla="*/ 18288 h 18288"/>
              <a:gd name="connsiteX11" fmla="*/ 1474280 w 4057650"/>
              <a:gd name="connsiteY11" fmla="*/ 18288 h 18288"/>
              <a:gd name="connsiteX12" fmla="*/ 838581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67148" y="-8908"/>
                  <a:pt x="517612" y="4501"/>
                  <a:pt x="757428" y="0"/>
                </a:cubicBezTo>
                <a:cubicBezTo>
                  <a:pt x="1032602" y="-7253"/>
                  <a:pt x="1110097" y="-4084"/>
                  <a:pt x="1474279" y="0"/>
                </a:cubicBezTo>
                <a:cubicBezTo>
                  <a:pt x="1838373" y="-7421"/>
                  <a:pt x="1905070" y="-3632"/>
                  <a:pt x="2191131" y="0"/>
                </a:cubicBezTo>
                <a:cubicBezTo>
                  <a:pt x="2479083" y="8044"/>
                  <a:pt x="2590278" y="-15025"/>
                  <a:pt x="2745676" y="0"/>
                </a:cubicBezTo>
                <a:cubicBezTo>
                  <a:pt x="2939709" y="9877"/>
                  <a:pt x="3136017" y="-24028"/>
                  <a:pt x="3340798" y="0"/>
                </a:cubicBezTo>
                <a:cubicBezTo>
                  <a:pt x="3577524" y="19058"/>
                  <a:pt x="3755433" y="-7221"/>
                  <a:pt x="4057650" y="0"/>
                </a:cubicBezTo>
                <a:cubicBezTo>
                  <a:pt x="4057420" y="8026"/>
                  <a:pt x="4058238" y="15039"/>
                  <a:pt x="4057650" y="18288"/>
                </a:cubicBezTo>
                <a:cubicBezTo>
                  <a:pt x="3746991" y="51472"/>
                  <a:pt x="3642040" y="-9140"/>
                  <a:pt x="3381375" y="18288"/>
                </a:cubicBezTo>
                <a:cubicBezTo>
                  <a:pt x="3142532" y="69343"/>
                  <a:pt x="2955382" y="-2590"/>
                  <a:pt x="2826830" y="18288"/>
                </a:cubicBezTo>
                <a:cubicBezTo>
                  <a:pt x="2734164" y="30636"/>
                  <a:pt x="2422331" y="17559"/>
                  <a:pt x="2272284" y="18288"/>
                </a:cubicBezTo>
                <a:cubicBezTo>
                  <a:pt x="2111408" y="24730"/>
                  <a:pt x="1888168" y="26061"/>
                  <a:pt x="1555432" y="18288"/>
                </a:cubicBezTo>
                <a:cubicBezTo>
                  <a:pt x="1389125" y="7689"/>
                  <a:pt x="1177551" y="44302"/>
                  <a:pt x="960310" y="18288"/>
                </a:cubicBezTo>
                <a:cubicBezTo>
                  <a:pt x="875922" y="-35328"/>
                  <a:pt x="323458" y="14834"/>
                  <a:pt x="0" y="18288"/>
                </a:cubicBezTo>
                <a:cubicBezTo>
                  <a:pt x="732" y="12147"/>
                  <a:pt x="1474" y="5759"/>
                  <a:pt x="0" y="0"/>
                </a:cubicBezTo>
                <a:close/>
              </a:path>
              <a:path w="4057650" h="18288" stroke="0" extrusionOk="0">
                <a:moveTo>
                  <a:pt x="0" y="0"/>
                </a:moveTo>
                <a:cubicBezTo>
                  <a:pt x="242151" y="36334"/>
                  <a:pt x="500401" y="29139"/>
                  <a:pt x="635698" y="0"/>
                </a:cubicBezTo>
                <a:cubicBezTo>
                  <a:pt x="783144" y="-32004"/>
                  <a:pt x="950843" y="-4485"/>
                  <a:pt x="1190244" y="0"/>
                </a:cubicBezTo>
                <a:cubicBezTo>
                  <a:pt x="1493739" y="37672"/>
                  <a:pt x="1683931" y="-5135"/>
                  <a:pt x="1947672" y="0"/>
                </a:cubicBezTo>
                <a:cubicBezTo>
                  <a:pt x="2231467" y="29157"/>
                  <a:pt x="2283780" y="-18583"/>
                  <a:pt x="2583370" y="0"/>
                </a:cubicBezTo>
                <a:cubicBezTo>
                  <a:pt x="2879743" y="13186"/>
                  <a:pt x="3001896" y="40538"/>
                  <a:pt x="3219069" y="0"/>
                </a:cubicBezTo>
                <a:cubicBezTo>
                  <a:pt x="3480307" y="-5034"/>
                  <a:pt x="3756341" y="17550"/>
                  <a:pt x="4057650" y="0"/>
                </a:cubicBezTo>
                <a:cubicBezTo>
                  <a:pt x="4056338" y="6441"/>
                  <a:pt x="4057679" y="13855"/>
                  <a:pt x="4057650" y="18288"/>
                </a:cubicBezTo>
                <a:cubicBezTo>
                  <a:pt x="3866391" y="15329"/>
                  <a:pt x="3683092" y="27213"/>
                  <a:pt x="3381375" y="18288"/>
                </a:cubicBezTo>
                <a:cubicBezTo>
                  <a:pt x="3077442" y="-31539"/>
                  <a:pt x="2959293" y="-5332"/>
                  <a:pt x="2826830" y="18288"/>
                </a:cubicBezTo>
                <a:cubicBezTo>
                  <a:pt x="2745586" y="53568"/>
                  <a:pt x="2366651" y="59392"/>
                  <a:pt x="2150555" y="18288"/>
                </a:cubicBezTo>
                <a:cubicBezTo>
                  <a:pt x="1889766" y="-17354"/>
                  <a:pt x="1744011" y="-22688"/>
                  <a:pt x="1474280" y="18288"/>
                </a:cubicBezTo>
                <a:cubicBezTo>
                  <a:pt x="1211536" y="22995"/>
                  <a:pt x="970196" y="35522"/>
                  <a:pt x="838581" y="18288"/>
                </a:cubicBezTo>
                <a:cubicBezTo>
                  <a:pt x="683899" y="-4450"/>
                  <a:pt x="224248" y="-42444"/>
                  <a:pt x="0" y="18288"/>
                </a:cubicBezTo>
                <a:cubicBezTo>
                  <a:pt x="821" y="10074"/>
                  <a:pt x="-92" y="8278"/>
                  <a:pt x="0" y="0"/>
                </a:cubicBezTo>
                <a:close/>
              </a:path>
              <a:path w="4057650" h="18288" fill="none" stroke="0" extrusionOk="0">
                <a:moveTo>
                  <a:pt x="0" y="0"/>
                </a:moveTo>
                <a:cubicBezTo>
                  <a:pt x="358409" y="-4652"/>
                  <a:pt x="486702" y="12101"/>
                  <a:pt x="757428" y="0"/>
                </a:cubicBezTo>
                <a:cubicBezTo>
                  <a:pt x="1022678" y="-8760"/>
                  <a:pt x="1108573" y="-4098"/>
                  <a:pt x="1474279" y="0"/>
                </a:cubicBezTo>
                <a:cubicBezTo>
                  <a:pt x="1819257" y="16644"/>
                  <a:pt x="1919656" y="-4532"/>
                  <a:pt x="2191131" y="0"/>
                </a:cubicBezTo>
                <a:cubicBezTo>
                  <a:pt x="2458468" y="10266"/>
                  <a:pt x="2618941" y="-8527"/>
                  <a:pt x="2745676" y="0"/>
                </a:cubicBezTo>
                <a:cubicBezTo>
                  <a:pt x="2931643" y="26136"/>
                  <a:pt x="3158142" y="-56944"/>
                  <a:pt x="3340798" y="0"/>
                </a:cubicBezTo>
                <a:cubicBezTo>
                  <a:pt x="3532039" y="10299"/>
                  <a:pt x="3748090" y="-3814"/>
                  <a:pt x="4057650" y="0"/>
                </a:cubicBezTo>
                <a:cubicBezTo>
                  <a:pt x="4057078" y="8167"/>
                  <a:pt x="4057287" y="15177"/>
                  <a:pt x="4057650" y="18288"/>
                </a:cubicBezTo>
                <a:cubicBezTo>
                  <a:pt x="3759943" y="49384"/>
                  <a:pt x="3655385" y="-7741"/>
                  <a:pt x="3381375" y="18288"/>
                </a:cubicBezTo>
                <a:cubicBezTo>
                  <a:pt x="3117080" y="48239"/>
                  <a:pt x="2965830" y="15751"/>
                  <a:pt x="2826830" y="18288"/>
                </a:cubicBezTo>
                <a:cubicBezTo>
                  <a:pt x="2719180" y="54573"/>
                  <a:pt x="2405341" y="28209"/>
                  <a:pt x="2272284" y="18288"/>
                </a:cubicBezTo>
                <a:cubicBezTo>
                  <a:pt x="2146521" y="42397"/>
                  <a:pt x="1920511" y="48303"/>
                  <a:pt x="1555432" y="18288"/>
                </a:cubicBezTo>
                <a:cubicBezTo>
                  <a:pt x="1341297" y="-10360"/>
                  <a:pt x="1185337" y="10858"/>
                  <a:pt x="960310" y="18288"/>
                </a:cubicBezTo>
                <a:cubicBezTo>
                  <a:pt x="797841" y="-27072"/>
                  <a:pt x="348704" y="-79830"/>
                  <a:pt x="0" y="18288"/>
                </a:cubicBezTo>
                <a:cubicBezTo>
                  <a:pt x="82" y="11116"/>
                  <a:pt x="515" y="669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4057650"/>
                      <a:gd name="connsiteY0" fmla="*/ 0 h 18288"/>
                      <a:gd name="connsiteX1" fmla="*/ 757428 w 4057650"/>
                      <a:gd name="connsiteY1" fmla="*/ 0 h 18288"/>
                      <a:gd name="connsiteX2" fmla="*/ 1474279 w 4057650"/>
                      <a:gd name="connsiteY2" fmla="*/ 0 h 18288"/>
                      <a:gd name="connsiteX3" fmla="*/ 2191131 w 4057650"/>
                      <a:gd name="connsiteY3" fmla="*/ 0 h 18288"/>
                      <a:gd name="connsiteX4" fmla="*/ 2745676 w 4057650"/>
                      <a:gd name="connsiteY4" fmla="*/ 0 h 18288"/>
                      <a:gd name="connsiteX5" fmla="*/ 3340798 w 4057650"/>
                      <a:gd name="connsiteY5" fmla="*/ 0 h 18288"/>
                      <a:gd name="connsiteX6" fmla="*/ 4057650 w 4057650"/>
                      <a:gd name="connsiteY6" fmla="*/ 0 h 18288"/>
                      <a:gd name="connsiteX7" fmla="*/ 4057650 w 4057650"/>
                      <a:gd name="connsiteY7" fmla="*/ 18288 h 18288"/>
                      <a:gd name="connsiteX8" fmla="*/ 3381375 w 4057650"/>
                      <a:gd name="connsiteY8" fmla="*/ 18288 h 18288"/>
                      <a:gd name="connsiteX9" fmla="*/ 2826830 w 4057650"/>
                      <a:gd name="connsiteY9" fmla="*/ 18288 h 18288"/>
                      <a:gd name="connsiteX10" fmla="*/ 2272284 w 4057650"/>
                      <a:gd name="connsiteY10" fmla="*/ 18288 h 18288"/>
                      <a:gd name="connsiteX11" fmla="*/ 1555432 w 4057650"/>
                      <a:gd name="connsiteY11" fmla="*/ 18288 h 18288"/>
                      <a:gd name="connsiteX12" fmla="*/ 960310 w 4057650"/>
                      <a:gd name="connsiteY12" fmla="*/ 18288 h 18288"/>
                      <a:gd name="connsiteX13" fmla="*/ 0 w 4057650"/>
                      <a:gd name="connsiteY13" fmla="*/ 18288 h 18288"/>
                      <a:gd name="connsiteX14" fmla="*/ 0 w 405765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7650" h="18288" fill="none" extrusionOk="0">
                        <a:moveTo>
                          <a:pt x="0" y="0"/>
                        </a:moveTo>
                        <a:cubicBezTo>
                          <a:pt x="371182" y="3227"/>
                          <a:pt x="494372" y="9222"/>
                          <a:pt x="757428" y="0"/>
                        </a:cubicBezTo>
                        <a:cubicBezTo>
                          <a:pt x="1020484" y="-9222"/>
                          <a:pt x="1116719" y="-4357"/>
                          <a:pt x="1474279" y="0"/>
                        </a:cubicBezTo>
                        <a:cubicBezTo>
                          <a:pt x="1831839" y="4357"/>
                          <a:pt x="1920973" y="-11809"/>
                          <a:pt x="2191131" y="0"/>
                        </a:cubicBezTo>
                        <a:cubicBezTo>
                          <a:pt x="2461289" y="11809"/>
                          <a:pt x="2589480" y="-22604"/>
                          <a:pt x="2745676" y="0"/>
                        </a:cubicBezTo>
                        <a:cubicBezTo>
                          <a:pt x="2901872" y="22604"/>
                          <a:pt x="3136452" y="-12306"/>
                          <a:pt x="3340798" y="0"/>
                        </a:cubicBezTo>
                        <a:cubicBezTo>
                          <a:pt x="3545144" y="12306"/>
                          <a:pt x="3766934" y="-21556"/>
                          <a:pt x="4057650" y="0"/>
                        </a:cubicBezTo>
                        <a:cubicBezTo>
                          <a:pt x="4057150" y="8855"/>
                          <a:pt x="4057759" y="14521"/>
                          <a:pt x="4057650" y="18288"/>
                        </a:cubicBezTo>
                        <a:cubicBezTo>
                          <a:pt x="3743404" y="40125"/>
                          <a:pt x="3625516" y="-14923"/>
                          <a:pt x="3381375" y="18288"/>
                        </a:cubicBezTo>
                        <a:cubicBezTo>
                          <a:pt x="3137235" y="51499"/>
                          <a:pt x="2946571" y="1"/>
                          <a:pt x="2826830" y="18288"/>
                        </a:cubicBezTo>
                        <a:cubicBezTo>
                          <a:pt x="2707090" y="36575"/>
                          <a:pt x="2402756" y="1432"/>
                          <a:pt x="2272284" y="18288"/>
                        </a:cubicBezTo>
                        <a:cubicBezTo>
                          <a:pt x="2141812" y="35144"/>
                          <a:pt x="1895935" y="18199"/>
                          <a:pt x="1555432" y="18288"/>
                        </a:cubicBezTo>
                        <a:cubicBezTo>
                          <a:pt x="1214929" y="18377"/>
                          <a:pt x="1103072" y="14503"/>
                          <a:pt x="960310" y="18288"/>
                        </a:cubicBezTo>
                        <a:cubicBezTo>
                          <a:pt x="817548" y="22073"/>
                          <a:pt x="402272" y="-29359"/>
                          <a:pt x="0" y="18288"/>
                        </a:cubicBezTo>
                        <a:cubicBezTo>
                          <a:pt x="683" y="12014"/>
                          <a:pt x="724" y="5908"/>
                          <a:pt x="0" y="0"/>
                        </a:cubicBezTo>
                        <a:close/>
                      </a:path>
                      <a:path w="4057650" h="18288" stroke="0" extrusionOk="0">
                        <a:moveTo>
                          <a:pt x="0" y="0"/>
                        </a:moveTo>
                        <a:cubicBezTo>
                          <a:pt x="248348" y="13145"/>
                          <a:pt x="486117" y="25042"/>
                          <a:pt x="635698" y="0"/>
                        </a:cubicBezTo>
                        <a:cubicBezTo>
                          <a:pt x="785279" y="-25042"/>
                          <a:pt x="917762" y="-5537"/>
                          <a:pt x="1190244" y="0"/>
                        </a:cubicBezTo>
                        <a:cubicBezTo>
                          <a:pt x="1462726" y="5537"/>
                          <a:pt x="1667120" y="-21232"/>
                          <a:pt x="1947672" y="0"/>
                        </a:cubicBezTo>
                        <a:cubicBezTo>
                          <a:pt x="2228224" y="21232"/>
                          <a:pt x="2280631" y="-21698"/>
                          <a:pt x="2583370" y="0"/>
                        </a:cubicBezTo>
                        <a:cubicBezTo>
                          <a:pt x="2886109" y="21698"/>
                          <a:pt x="3022941" y="19647"/>
                          <a:pt x="3219069" y="0"/>
                        </a:cubicBezTo>
                        <a:cubicBezTo>
                          <a:pt x="3415197" y="-19647"/>
                          <a:pt x="3747500" y="26991"/>
                          <a:pt x="4057650" y="0"/>
                        </a:cubicBezTo>
                        <a:cubicBezTo>
                          <a:pt x="4056752" y="7180"/>
                          <a:pt x="4057819" y="13790"/>
                          <a:pt x="4057650" y="18288"/>
                        </a:cubicBezTo>
                        <a:cubicBezTo>
                          <a:pt x="3865148" y="-3313"/>
                          <a:pt x="3702543" y="49468"/>
                          <a:pt x="3381375" y="18288"/>
                        </a:cubicBezTo>
                        <a:cubicBezTo>
                          <a:pt x="3060208" y="-12892"/>
                          <a:pt x="2956571" y="-8678"/>
                          <a:pt x="2826830" y="18288"/>
                        </a:cubicBezTo>
                        <a:cubicBezTo>
                          <a:pt x="2697089" y="45254"/>
                          <a:pt x="2411031" y="43154"/>
                          <a:pt x="2150555" y="18288"/>
                        </a:cubicBezTo>
                        <a:cubicBezTo>
                          <a:pt x="1890080" y="-6578"/>
                          <a:pt x="1741827" y="-615"/>
                          <a:pt x="1474280" y="18288"/>
                        </a:cubicBezTo>
                        <a:cubicBezTo>
                          <a:pt x="1206734" y="37191"/>
                          <a:pt x="998203" y="33335"/>
                          <a:pt x="838581" y="18288"/>
                        </a:cubicBezTo>
                        <a:cubicBezTo>
                          <a:pt x="678959" y="3241"/>
                          <a:pt x="187101" y="-13212"/>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A wooden box with a hole in it&#10;&#10;Description automatically generated with low confidence">
            <a:extLst>
              <a:ext uri="{FF2B5EF4-FFF2-40B4-BE49-F238E27FC236}">
                <a16:creationId xmlns:a16="http://schemas.microsoft.com/office/drawing/2014/main" id="{E5100F70-3FA4-FD30-BE3D-D263A4FB54A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1000" contrast="4000"/>
                    </a14:imgEffect>
                  </a14:imgLayer>
                </a14:imgProps>
              </a:ext>
              <a:ext uri="{28A0092B-C50C-407E-A947-70E740481C1C}">
                <a14:useLocalDpi xmlns:a14="http://schemas.microsoft.com/office/drawing/2010/main" val="0"/>
              </a:ext>
            </a:extLst>
          </a:blip>
          <a:stretch>
            <a:fillRect/>
          </a:stretch>
        </p:blipFill>
        <p:spPr bwMode="auto">
          <a:xfrm>
            <a:off x="219456" y="2965847"/>
            <a:ext cx="2818638" cy="290791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wooden chest with a picture on it&#10;&#10;Description automatically generated with low confidence">
            <a:extLst>
              <a:ext uri="{FF2B5EF4-FFF2-40B4-BE49-F238E27FC236}">
                <a16:creationId xmlns:a16="http://schemas.microsoft.com/office/drawing/2014/main" id="{C87320E3-0246-1B7D-413A-D1473282AB4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62681" y="3010485"/>
            <a:ext cx="2818638" cy="28186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5871247-2BF3-D5D8-4276-EAEEDE19BB5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05906" y="3010485"/>
            <a:ext cx="2818638" cy="281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426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picture containing text, whiteboard&#10;&#10;Description automatically generated">
            <a:extLst>
              <a:ext uri="{FF2B5EF4-FFF2-40B4-BE49-F238E27FC236}">
                <a16:creationId xmlns:a16="http://schemas.microsoft.com/office/drawing/2014/main" id="{1F783176-CBDC-B6F6-CED5-63F3950763C1}"/>
              </a:ext>
            </a:extLst>
          </p:cNvPr>
          <p:cNvPicPr>
            <a:picLocks noChangeAspect="1"/>
          </p:cNvPicPr>
          <p:nvPr/>
        </p:nvPicPr>
        <p:blipFill rotWithShape="1">
          <a:blip r:embed="rId2"/>
          <a:srcRect l="348" r="-1" b="-1"/>
          <a:stretch/>
        </p:blipFill>
        <p:spPr>
          <a:xfrm>
            <a:off x="241299" y="321733"/>
            <a:ext cx="8661401" cy="6214534"/>
          </a:xfrm>
          <a:prstGeom prst="rect">
            <a:avLst/>
          </a:prstGeom>
        </p:spPr>
      </p:pic>
    </p:spTree>
    <p:extLst>
      <p:ext uri="{BB962C8B-B14F-4D97-AF65-F5344CB8AC3E}">
        <p14:creationId xmlns:p14="http://schemas.microsoft.com/office/powerpoint/2010/main" val="163242360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ED648D3-F897-CBC7-84B7-C420667A565C}"/>
              </a:ext>
            </a:extLst>
          </p:cNvPr>
          <p:cNvPicPr>
            <a:picLocks noChangeAspect="1"/>
          </p:cNvPicPr>
          <p:nvPr/>
        </p:nvPicPr>
        <p:blipFill>
          <a:blip r:embed="rId2"/>
          <a:stretch>
            <a:fillRect/>
          </a:stretch>
        </p:blipFill>
        <p:spPr>
          <a:xfrm>
            <a:off x="215900" y="1235273"/>
            <a:ext cx="4170536" cy="407669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C090317B-9582-2F4E-E6B2-F06E659CF949}"/>
              </a:ext>
            </a:extLst>
          </p:cNvPr>
          <p:cNvPicPr>
            <a:picLocks noChangeAspect="1"/>
          </p:cNvPicPr>
          <p:nvPr/>
        </p:nvPicPr>
        <p:blipFill>
          <a:blip r:embed="rId3"/>
          <a:stretch>
            <a:fillRect/>
          </a:stretch>
        </p:blipFill>
        <p:spPr>
          <a:xfrm>
            <a:off x="4579766" y="1235273"/>
            <a:ext cx="4325411" cy="4076699"/>
          </a:xfrm>
          <a:prstGeom prst="rect">
            <a:avLst/>
          </a:prstGeom>
        </p:spPr>
      </p:pic>
    </p:spTree>
    <p:extLst>
      <p:ext uri="{BB962C8B-B14F-4D97-AF65-F5344CB8AC3E}">
        <p14:creationId xmlns:p14="http://schemas.microsoft.com/office/powerpoint/2010/main" val="2860177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pulling&#10;&#10;Description automatically generated">
            <a:extLst>
              <a:ext uri="{FF2B5EF4-FFF2-40B4-BE49-F238E27FC236}">
                <a16:creationId xmlns:a16="http://schemas.microsoft.com/office/drawing/2014/main" id="{92957AF7-98EC-A653-E4FA-407878C32069}"/>
              </a:ext>
            </a:extLst>
          </p:cNvPr>
          <p:cNvPicPr>
            <a:picLocks noChangeAspect="1"/>
          </p:cNvPicPr>
          <p:nvPr/>
        </p:nvPicPr>
        <p:blipFill>
          <a:blip r:embed="rId2"/>
          <a:stretch>
            <a:fillRect/>
          </a:stretch>
        </p:blipFill>
        <p:spPr>
          <a:xfrm>
            <a:off x="482600" y="760667"/>
            <a:ext cx="8178799" cy="5336664"/>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8460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C8A93F-1717-377D-A254-376B5E42C6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5396" y="268464"/>
            <a:ext cx="7772400" cy="6321072"/>
          </a:xfrm>
          <a:prstGeom prst="rect">
            <a:avLst/>
          </a:prstGeom>
        </p:spPr>
      </p:pic>
    </p:spTree>
    <p:extLst>
      <p:ext uri="{BB962C8B-B14F-4D97-AF65-F5344CB8AC3E}">
        <p14:creationId xmlns:p14="http://schemas.microsoft.com/office/powerpoint/2010/main" val="1870010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8" name="Picture 8" descr="pinhole_16">
            <a:extLst>
              <a:ext uri="{FF2B5EF4-FFF2-40B4-BE49-F238E27FC236}">
                <a16:creationId xmlns:a16="http://schemas.microsoft.com/office/drawing/2014/main" id="{DE67EFFE-A23B-2947-A7B2-EFAB80F6100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66000"/>
                    </a14:imgEffect>
                    <a14:imgEffect>
                      <a14:brightnessContrast bright="31000"/>
                    </a14:imgEffect>
                  </a14:imgLayer>
                </a14:imgProps>
              </a:ext>
              <a:ext uri="{28A0092B-C50C-407E-A947-70E740481C1C}">
                <a14:useLocalDpi xmlns:a14="http://schemas.microsoft.com/office/drawing/2010/main" val="0"/>
              </a:ext>
            </a:extLst>
          </a:blip>
          <a:srcRect t="8983" r="1" b="4183"/>
          <a:stretch/>
        </p:blipFill>
        <p:spPr bwMode="auto">
          <a:xfrm>
            <a:off x="3370077" y="243"/>
            <a:ext cx="5773923"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pinhole_12">
            <a:extLst>
              <a:ext uri="{FF2B5EF4-FFF2-40B4-BE49-F238E27FC236}">
                <a16:creationId xmlns:a16="http://schemas.microsoft.com/office/drawing/2014/main" id="{660F6BD2-D479-0C41-9877-34316F633F7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7000"/>
                    </a14:imgEffect>
                    <a14:imgEffect>
                      <a14:colorTemperature colorTemp="5908"/>
                    </a14:imgEffect>
                    <a14:imgEffect>
                      <a14:saturation sat="52000"/>
                    </a14:imgEffect>
                    <a14:imgEffect>
                      <a14:brightnessContrast bright="52000" contrast="11000"/>
                    </a14:imgEffect>
                  </a14:imgLayer>
                </a14:imgProps>
              </a:ext>
              <a:ext uri="{28A0092B-C50C-407E-A947-70E740481C1C}">
                <a14:useLocalDpi xmlns:a14="http://schemas.microsoft.com/office/drawing/2010/main" val="0"/>
              </a:ext>
            </a:extLst>
          </a:blip>
          <a:srcRect l="12345" r="-3" b="-3"/>
          <a:stretch/>
        </p:blipFill>
        <p:spPr bwMode="auto">
          <a:xfrm>
            <a:off x="20" y="10"/>
            <a:ext cx="439482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pinhole_11">
            <a:extLst>
              <a:ext uri="{FF2B5EF4-FFF2-40B4-BE49-F238E27FC236}">
                <a16:creationId xmlns:a16="http://schemas.microsoft.com/office/drawing/2014/main" id="{F0E657C2-DEFE-6648-8086-7719C04C43A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aturation sat="80000"/>
                    </a14:imgEffect>
                    <a14:imgEffect>
                      <a14:brightnessContrast bright="31000"/>
                    </a14:imgEffect>
                  </a14:imgLayer>
                </a14:imgProps>
              </a:ext>
              <a:ext uri="{28A0092B-C50C-407E-A947-70E740481C1C}">
                <a14:useLocalDpi xmlns:a14="http://schemas.microsoft.com/office/drawing/2010/main" val="0"/>
              </a:ext>
            </a:extLst>
          </a:blip>
          <a:srcRect r="12609" b="-4"/>
          <a:stretch/>
        </p:blipFill>
        <p:spPr bwMode="auto">
          <a:xfrm>
            <a:off x="4762566" y="3511295"/>
            <a:ext cx="4381434"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test">
            <a:extLst>
              <a:ext uri="{FF2B5EF4-FFF2-40B4-BE49-F238E27FC236}">
                <a16:creationId xmlns:a16="http://schemas.microsoft.com/office/drawing/2014/main" id="{FDC7E7B4-2DB3-A641-B767-F242FC281612}"/>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45000"/>
                    </a14:imgEffect>
                    <a14:imgEffect>
                      <a14:brightnessContrast bright="34000" contrast="-1000"/>
                    </a14:imgEffect>
                  </a14:imgLayer>
                </a14:imgProps>
              </a:ext>
              <a:ext uri="{28A0092B-C50C-407E-A947-70E740481C1C}">
                <a14:useLocalDpi xmlns:a14="http://schemas.microsoft.com/office/drawing/2010/main" val="0"/>
              </a:ext>
            </a:extLst>
          </a:blip>
          <a:srcRect r="2" b="13166"/>
          <a:stretch/>
        </p:blipFill>
        <p:spPr bwMode="auto">
          <a:xfrm>
            <a:off x="20" y="3511295"/>
            <a:ext cx="5773903"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6" name="Picture 8">
            <a:extLst>
              <a:ext uri="{FF2B5EF4-FFF2-40B4-BE49-F238E27FC236}">
                <a16:creationId xmlns:a16="http://schemas.microsoft.com/office/drawing/2014/main" id="{DEE82D47-1420-9546-B712-A2E263524E4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2901" y="629611"/>
            <a:ext cx="4070073" cy="2289416"/>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Shape, rectangle&#10;&#10;Description automatically generated">
            <a:extLst>
              <a:ext uri="{FF2B5EF4-FFF2-40B4-BE49-F238E27FC236}">
                <a16:creationId xmlns:a16="http://schemas.microsoft.com/office/drawing/2014/main" id="{1AEEFAB9-DD81-0A41-9980-6F11CF1FE9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900" y="3993858"/>
            <a:ext cx="4070073" cy="2035036"/>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2" name="Picture 4">
            <a:extLst>
              <a:ext uri="{FF2B5EF4-FFF2-40B4-BE49-F238E27FC236}">
                <a16:creationId xmlns:a16="http://schemas.microsoft.com/office/drawing/2014/main" id="{8E15C356-A051-5143-A647-27A71F8B7BD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19596" y="157748"/>
            <a:ext cx="4070073" cy="3225532"/>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F971E792-A6EA-CE4B-AD5E-D755A926BF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596" y="3474720"/>
            <a:ext cx="4198938" cy="32334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50ADF683-D569-0544-BAD0-6B704B28C6C7}"/>
              </a:ext>
            </a:extLst>
          </p:cNvPr>
          <p:cNvSpPr>
            <a:spLocks noGrp="1"/>
          </p:cNvSpPr>
          <p:nvPr>
            <p:ph type="title"/>
          </p:nvPr>
        </p:nvSpPr>
        <p:spPr>
          <a:xfrm>
            <a:off x="977900" y="4924424"/>
            <a:ext cx="6197600" cy="1641475"/>
          </a:xfrm>
        </p:spPr>
        <p:txBody>
          <a:bodyPr/>
          <a:lstStyle/>
          <a:p>
            <a:pPr algn="l"/>
            <a:r>
              <a:rPr lang="en-US" altLang="en-US" sz="2400" dirty="0"/>
              <a:t>17</a:t>
            </a:r>
            <a:r>
              <a:rPr lang="en-US" altLang="en-US" sz="2400" baseline="30000" dirty="0"/>
              <a:t>th</a:t>
            </a:r>
            <a:r>
              <a:rPr lang="en-US" altLang="en-US" sz="2400" dirty="0"/>
              <a:t> Century Sketch of a </a:t>
            </a:r>
            <a:r>
              <a:rPr lang="en-US" altLang="en-US" sz="2400" b="1" dirty="0"/>
              <a:t>Camera Obscura</a:t>
            </a:r>
            <a:br>
              <a:rPr lang="en-US" altLang="en-US" sz="2400" dirty="0"/>
            </a:br>
            <a:r>
              <a:rPr lang="en-US" sz="2400" dirty="0"/>
              <a:t>(from Latin, meaning “darkened room”)</a:t>
            </a:r>
            <a:endParaRPr lang="en-US" altLang="en-US" sz="2400" dirty="0"/>
          </a:p>
        </p:txBody>
      </p:sp>
      <p:pic>
        <p:nvPicPr>
          <p:cNvPr id="5123" name="Content Placeholder 3" descr="020camera20obscura20niemelc3a420-20valokuva.jpeg">
            <a:extLst>
              <a:ext uri="{FF2B5EF4-FFF2-40B4-BE49-F238E27FC236}">
                <a16:creationId xmlns:a16="http://schemas.microsoft.com/office/drawing/2014/main" id="{DBE9CFE1-6C26-A847-B7EB-3993F6EFA9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98463"/>
            <a:ext cx="8229600" cy="4525962"/>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223" name="Rectangle 9222">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25" name="Rectangle 9224">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9218" name="Picture 2" descr="A pinhole camera made from an oatmeal container, wrapped in opaque plastic to prevent light leaks; a box of photographic paper; tongs and dishes for developing film; bottles of film developing chemicals">
            <a:extLst>
              <a:ext uri="{FF2B5EF4-FFF2-40B4-BE49-F238E27FC236}">
                <a16:creationId xmlns:a16="http://schemas.microsoft.com/office/drawing/2014/main" id="{7D44E1AA-8E00-694F-897F-661214BA34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64" r="-1" b="-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57687B4-7F4A-364D-8F68-AB34CED6811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7993" y="643467"/>
            <a:ext cx="3857963" cy="5571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A612A067-6DCE-227A-0DFC-C3FDEAEF8CBD}"/>
              </a:ext>
            </a:extLst>
          </p:cNvPr>
          <p:cNvPicPr>
            <a:picLocks noChangeAspect="1"/>
          </p:cNvPicPr>
          <p:nvPr/>
        </p:nvPicPr>
        <p:blipFill>
          <a:blip r:embed="rId3"/>
          <a:stretch>
            <a:fillRect/>
          </a:stretch>
        </p:blipFill>
        <p:spPr>
          <a:xfrm>
            <a:off x="4692648" y="719955"/>
            <a:ext cx="3968751" cy="541809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6">
            <a:extLst>
              <a:ext uri="{FF2B5EF4-FFF2-40B4-BE49-F238E27FC236}">
                <a16:creationId xmlns:a16="http://schemas.microsoft.com/office/drawing/2014/main" id="{D4CB6CD8-9558-DB41-8EB9-B8D490A1D5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02" r="32610" b="-1"/>
          <a:stretch/>
        </p:blipFill>
        <p:spPr bwMode="auto">
          <a:xfrm>
            <a:off x="20" y="10"/>
            <a:ext cx="5411530"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5F89F48E-6E85-EA4A-BD33-9BBAC1DEB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093"/>
          <a:stretch/>
        </p:blipFill>
        <p:spPr bwMode="auto">
          <a:xfrm>
            <a:off x="4216674" y="10"/>
            <a:ext cx="4927327"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4344" name="Picture 8">
            <a:extLst>
              <a:ext uri="{FF2B5EF4-FFF2-40B4-BE49-F238E27FC236}">
                <a16:creationId xmlns:a16="http://schemas.microsoft.com/office/drawing/2014/main" id="{E788E1C2-FD6A-F841-AC04-B4AFDE55CC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44" r="2" b="2"/>
          <a:stretch/>
        </p:blipFill>
        <p:spPr bwMode="auto">
          <a:xfrm>
            <a:off x="3136508" y="3887894"/>
            <a:ext cx="6007493"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E6B832D4-845D-E749-B3EB-0FB80ACFF0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6019"/>
          <a:stretch/>
        </p:blipFill>
        <p:spPr bwMode="auto">
          <a:xfrm>
            <a:off x="20" y="3106464"/>
            <a:ext cx="4657145"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5547F9-8AEB-9E40-90AB-41203A6CBBBF}"/>
              </a:ext>
            </a:extLst>
          </p:cNvPr>
          <p:cNvSpPr txBox="1"/>
          <p:nvPr/>
        </p:nvSpPr>
        <p:spPr>
          <a:xfrm>
            <a:off x="609600" y="330200"/>
            <a:ext cx="7975600" cy="6278642"/>
          </a:xfrm>
          <a:prstGeom prst="rect">
            <a:avLst/>
          </a:prstGeom>
          <a:noFill/>
        </p:spPr>
        <p:txBody>
          <a:bodyPr wrap="square" rtlCol="0">
            <a:spAutoFit/>
          </a:bodyPr>
          <a:lstStyle/>
          <a:p>
            <a:r>
              <a:rPr lang="en-US" sz="2400" b="1" dirty="0">
                <a:solidFill>
                  <a:schemeClr val="tx2">
                    <a:lumMod val="60000"/>
                    <a:lumOff val="40000"/>
                  </a:schemeClr>
                </a:solidFill>
              </a:rPr>
              <a:t>1917</a:t>
            </a:r>
          </a:p>
          <a:p>
            <a:r>
              <a:rPr lang="en-US" sz="1400" dirty="0"/>
              <a:t>Albert Einstein theorized the principle of a laser. He described a theory of "stimulated emission of radiation.”</a:t>
            </a:r>
          </a:p>
          <a:p>
            <a:endParaRPr lang="en-US" sz="1400" dirty="0"/>
          </a:p>
          <a:p>
            <a:r>
              <a:rPr lang="en-US" sz="1400" b="1" i="1" dirty="0"/>
              <a:t>What is stimulated emission of radiation?</a:t>
            </a:r>
            <a:endParaRPr lang="en-US" sz="1400" dirty="0"/>
          </a:p>
          <a:p>
            <a:r>
              <a:rPr lang="en-US" sz="1400" dirty="0"/>
              <a:t>To understand this, we need to understand electrons, </a:t>
            </a:r>
          </a:p>
          <a:p>
            <a:r>
              <a:rPr lang="en-US" sz="1400" dirty="0"/>
              <a:t>energy levels, and photons. According to the Bohr model, </a:t>
            </a:r>
          </a:p>
          <a:p>
            <a:r>
              <a:rPr lang="en-US" sz="1400" dirty="0"/>
              <a:t>we know that an atom looks something like this:</a:t>
            </a:r>
          </a:p>
          <a:p>
            <a:endParaRPr lang="en-US" sz="1400" dirty="0"/>
          </a:p>
          <a:p>
            <a:r>
              <a:rPr lang="en-US" sz="1400" dirty="0"/>
              <a:t>Moving between energy levels involves </a:t>
            </a:r>
            <a:r>
              <a:rPr lang="en-US" sz="1400" b="1" dirty="0"/>
              <a:t>photons</a:t>
            </a:r>
            <a:r>
              <a:rPr lang="en-US" sz="1400" dirty="0"/>
              <a:t> (we'll learn about that</a:t>
            </a:r>
          </a:p>
          <a:p>
            <a:r>
              <a:rPr lang="en-US" sz="1400" dirty="0"/>
              <a:t> soon). A photon is essentially a particle of light, or a packet of light energy. </a:t>
            </a:r>
          </a:p>
          <a:p>
            <a:r>
              <a:rPr lang="en-US" sz="1400" dirty="0"/>
              <a:t>Electromagnetic radiation travels in the form of photons.</a:t>
            </a:r>
          </a:p>
          <a:p>
            <a:endParaRPr lang="en-US" dirty="0"/>
          </a:p>
          <a:p>
            <a:r>
              <a:rPr lang="en-US" sz="2400" b="1" dirty="0">
                <a:solidFill>
                  <a:schemeClr val="tx2">
                    <a:lumMod val="60000"/>
                    <a:lumOff val="40000"/>
                  </a:schemeClr>
                </a:solidFill>
              </a:rPr>
              <a:t>1959</a:t>
            </a:r>
          </a:p>
          <a:p>
            <a:r>
              <a:rPr lang="en-US" sz="1400" dirty="0"/>
              <a:t>Gordon Gould, a graduate student of Columbia University, proposed that stimulated emission could be used to amplify light. He described a theory of </a:t>
            </a:r>
            <a:r>
              <a:rPr lang="en-US" sz="1400" b="1" u="sng" dirty="0"/>
              <a:t>L</a:t>
            </a:r>
            <a:r>
              <a:rPr lang="en-US" sz="1400" b="1" dirty="0"/>
              <a:t>ight </a:t>
            </a:r>
            <a:r>
              <a:rPr lang="en-US" sz="1400" b="1" u="sng" dirty="0"/>
              <a:t>A</a:t>
            </a:r>
            <a:r>
              <a:rPr lang="en-US" sz="1400" b="1" dirty="0"/>
              <a:t>mplification by </a:t>
            </a:r>
            <a:r>
              <a:rPr lang="en-US" sz="1400" b="1" u="sng" dirty="0"/>
              <a:t>S</a:t>
            </a:r>
            <a:r>
              <a:rPr lang="en-US" sz="1400" b="1" dirty="0"/>
              <a:t>timulated </a:t>
            </a:r>
            <a:r>
              <a:rPr lang="en-US" sz="1400" b="1" u="sng" dirty="0"/>
              <a:t>E</a:t>
            </a:r>
            <a:r>
              <a:rPr lang="en-US" sz="1400" b="1" dirty="0"/>
              <a:t>mission of </a:t>
            </a:r>
            <a:r>
              <a:rPr lang="en-US" sz="1400" b="1" u="sng" dirty="0"/>
              <a:t>R</a:t>
            </a:r>
            <a:r>
              <a:rPr lang="en-US" sz="1400" b="1" dirty="0"/>
              <a:t>adiation</a:t>
            </a:r>
            <a:r>
              <a:rPr lang="en-US" sz="1400" dirty="0"/>
              <a:t>. (The term “LASER” is an abbreviation for this!)</a:t>
            </a:r>
          </a:p>
          <a:p>
            <a:endParaRPr lang="en-US" sz="1400" dirty="0"/>
          </a:p>
          <a:p>
            <a:r>
              <a:rPr lang="en-US" sz="1400" b="1" i="1" dirty="0"/>
              <a:t>What is light amplification by stimulated emission of radiation?</a:t>
            </a:r>
          </a:p>
          <a:p>
            <a:endParaRPr lang="en-US" sz="1400" dirty="0"/>
          </a:p>
          <a:p>
            <a:r>
              <a:rPr lang="en-US" sz="1400" dirty="0"/>
              <a:t>This is how a laser works!</a:t>
            </a:r>
          </a:p>
          <a:p>
            <a:endParaRPr lang="en-US" sz="1400" dirty="0"/>
          </a:p>
          <a:p>
            <a:r>
              <a:rPr lang="en-US" sz="1400" dirty="0"/>
              <a:t>A laser beam is a very concentrated light beam. From what we learned of spontaneous and stimulated emission of radiation, light (in the form of photons) can be emitted by excited electrons. So to produce an extremely strong beam of light, we need (1) a lot of atoms with excitable electrons in some medium AND (2) something to stimulate, or excite, the atoms with.</a:t>
            </a:r>
          </a:p>
        </p:txBody>
      </p:sp>
      <p:pic>
        <p:nvPicPr>
          <p:cNvPr id="15362" name="Picture 2">
            <a:extLst>
              <a:ext uri="{FF2B5EF4-FFF2-40B4-BE49-F238E27FC236}">
                <a16:creationId xmlns:a16="http://schemas.microsoft.com/office/drawing/2014/main" id="{A9873E3E-1CDF-F740-8AD7-19C2D8CBC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0" y="1282700"/>
            <a:ext cx="2330450" cy="1556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642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19B321C4-DAA8-C24A-9F71-C9D4E76F95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flipV="1">
            <a:off x="342901" y="421020"/>
            <a:ext cx="4070073" cy="2706598"/>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id="{B3B5F262-6588-9F4A-8F1E-839DFE523D0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9444" y="321734"/>
            <a:ext cx="3797607" cy="2905170"/>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9140" y="3383280"/>
            <a:ext cx="459486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8" name="Picture 6">
            <a:extLst>
              <a:ext uri="{FF2B5EF4-FFF2-40B4-BE49-F238E27FC236}">
                <a16:creationId xmlns:a16="http://schemas.microsoft.com/office/drawing/2014/main" id="{F3FB6981-7746-7D4B-AA85-128362CE5AD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2900" y="3866668"/>
            <a:ext cx="4070073" cy="228941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690557D0-8C15-7F42-85B9-84FD452208F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770316" y="3631096"/>
            <a:ext cx="3755863" cy="2760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41EE-DC22-EB42-8F78-708C293C70DA}"/>
              </a:ext>
            </a:extLst>
          </p:cNvPr>
          <p:cNvSpPr>
            <a:spLocks noGrp="1"/>
          </p:cNvSpPr>
          <p:nvPr>
            <p:ph type="title"/>
          </p:nvPr>
        </p:nvSpPr>
        <p:spPr>
          <a:xfrm>
            <a:off x="457200" y="274638"/>
            <a:ext cx="8229600" cy="6100762"/>
          </a:xfrm>
        </p:spPr>
        <p:txBody>
          <a:bodyPr anchor="t"/>
          <a:lstStyle/>
          <a:p>
            <a:pPr algn="l"/>
            <a:r>
              <a:rPr lang="en-US" sz="2400" b="1" dirty="0">
                <a:solidFill>
                  <a:schemeClr val="tx2">
                    <a:lumMod val="60000"/>
                    <a:lumOff val="40000"/>
                  </a:schemeClr>
                </a:solidFill>
              </a:rPr>
              <a:t>1960</a:t>
            </a:r>
            <a:br>
              <a:rPr lang="en-US" sz="1400" dirty="0"/>
            </a:br>
            <a:r>
              <a:rPr lang="en-US" sz="1400" dirty="0"/>
              <a:t>The first ever working laser was built by Theodore </a:t>
            </a:r>
            <a:r>
              <a:rPr lang="en-US" sz="1400" dirty="0" err="1"/>
              <a:t>Maiman</a:t>
            </a:r>
            <a:r>
              <a:rPr lang="en-US" sz="1400" dirty="0"/>
              <a:t> at Hughes Research Laboratories in California. The laser medium used was synthetic ruby, and this laser emitted a deep red beam. However, the news of the development of a laser was met with skepticism, and the laser was described as “a solution looking for a problem.”</a:t>
            </a:r>
            <a:br>
              <a:rPr lang="en-US" sz="1400" dirty="0"/>
            </a:br>
            <a:br>
              <a:rPr lang="en-US" sz="1400" dirty="0"/>
            </a:br>
            <a:r>
              <a:rPr lang="en-US" sz="2400" b="1" dirty="0">
                <a:solidFill>
                  <a:schemeClr val="tx2">
                    <a:lumMod val="60000"/>
                    <a:lumOff val="40000"/>
                  </a:schemeClr>
                </a:solidFill>
              </a:rPr>
              <a:t>1964</a:t>
            </a:r>
            <a:br>
              <a:rPr lang="en-US" sz="1400" dirty="0"/>
            </a:br>
            <a:r>
              <a:rPr lang="en-US" sz="1400" dirty="0"/>
              <a:t>The CO2 laser and gas laser cutting process using a CO2 mixture </a:t>
            </a:r>
            <a:br>
              <a:rPr lang="en-US" sz="1400" dirty="0"/>
            </a:br>
            <a:r>
              <a:rPr lang="en-US" sz="1400" dirty="0"/>
              <a:t>was invented by Kumar Patel at Bell Labs in New Jersey. The CO2 </a:t>
            </a:r>
            <a:br>
              <a:rPr lang="en-US" sz="1400" dirty="0"/>
            </a:br>
            <a:r>
              <a:rPr lang="en-US" sz="1400" dirty="0"/>
              <a:t>laser was found to be cheaper and more efficient than the ruby </a:t>
            </a:r>
            <a:br>
              <a:rPr lang="en-US" sz="1400" dirty="0"/>
            </a:br>
            <a:r>
              <a:rPr lang="en-US" sz="1400" dirty="0"/>
              <a:t>laser. The crystal laser and crystal laser cutting process was also </a:t>
            </a:r>
            <a:br>
              <a:rPr lang="en-US" sz="1400" dirty="0"/>
            </a:br>
            <a:r>
              <a:rPr lang="en-US" sz="1400" dirty="0"/>
              <a:t>invented at Bell Labs in this year by J. E. </a:t>
            </a:r>
            <a:r>
              <a:rPr lang="en-US" sz="1400" dirty="0" err="1"/>
              <a:t>Geusic</a:t>
            </a:r>
            <a:r>
              <a:rPr lang="en-US" sz="1400" dirty="0"/>
              <a:t>. (Also, James Bond </a:t>
            </a:r>
            <a:br>
              <a:rPr lang="en-US" sz="1400" dirty="0"/>
            </a:br>
            <a:r>
              <a:rPr lang="en-US" sz="1400" dirty="0"/>
              <a:t>was nearly sliced in half by a laser in </a:t>
            </a:r>
            <a:r>
              <a:rPr lang="en-US" sz="1400" i="1" dirty="0"/>
              <a:t>Goldfinger</a:t>
            </a:r>
            <a:r>
              <a:rPr lang="en-US" sz="1400" dirty="0"/>
              <a:t>.)</a:t>
            </a:r>
            <a:br>
              <a:rPr lang="en-US" sz="1400" dirty="0"/>
            </a:br>
            <a:br>
              <a:rPr lang="en-US" sz="1400" dirty="0">
                <a:solidFill>
                  <a:schemeClr val="tx2">
                    <a:lumMod val="60000"/>
                    <a:lumOff val="40000"/>
                  </a:schemeClr>
                </a:solidFill>
              </a:rPr>
            </a:br>
            <a:r>
              <a:rPr lang="en-US" sz="2400" b="1" dirty="0">
                <a:solidFill>
                  <a:schemeClr val="tx2">
                    <a:lumMod val="60000"/>
                    <a:lumOff val="40000"/>
                  </a:schemeClr>
                </a:solidFill>
              </a:rPr>
              <a:t>1967 - 1979</a:t>
            </a:r>
            <a:br>
              <a:rPr lang="en-US" sz="1400" dirty="0"/>
            </a:br>
            <a:r>
              <a:rPr lang="en-US" sz="1400" dirty="0"/>
              <a:t>Lasers gained popularity throughout the world and among manufacturers, including Western Electric and Boeing. Laser cutting, one of the first uses of laser beams that was discovered, was adopted on a much wider scale by the British. In this period of the late 1960s and early 1970s, gas laser cutting continued to advance and was used to cut through new materials such as metal.</a:t>
            </a:r>
            <a:br>
              <a:rPr lang="en-US" dirty="0"/>
            </a:br>
            <a:br>
              <a:rPr lang="en-US" sz="1400" dirty="0">
                <a:solidFill>
                  <a:schemeClr val="tx2">
                    <a:lumMod val="60000"/>
                    <a:lumOff val="40000"/>
                  </a:schemeClr>
                </a:solidFill>
              </a:rPr>
            </a:br>
            <a:r>
              <a:rPr lang="en-US" sz="2400" b="1" dirty="0">
                <a:solidFill>
                  <a:schemeClr val="tx2">
                    <a:lumMod val="60000"/>
                    <a:lumOff val="40000"/>
                  </a:schemeClr>
                </a:solidFill>
              </a:rPr>
              <a:t>1980s</a:t>
            </a:r>
            <a:br>
              <a:rPr lang="en-US" sz="2400" b="1" dirty="0"/>
            </a:br>
            <a:r>
              <a:rPr lang="en-US" sz="1400" dirty="0"/>
              <a:t>By now, about 20,000 laser cutting machines, which were collectively worth about $7.5 billion, had been installed throughout the world for various industries.</a:t>
            </a:r>
            <a:br>
              <a:rPr lang="en-US" dirty="0"/>
            </a:br>
            <a:endParaRPr lang="en-US" sz="1400" dirty="0"/>
          </a:p>
        </p:txBody>
      </p:sp>
      <p:pic>
        <p:nvPicPr>
          <p:cNvPr id="16386" name="Picture 2" descr="James Bond in the movie Goldfinger">
            <a:extLst>
              <a:ext uri="{FF2B5EF4-FFF2-40B4-BE49-F238E27FC236}">
                <a16:creationId xmlns:a16="http://schemas.microsoft.com/office/drawing/2014/main" id="{B8425C04-7C69-4B4C-A6E6-424F59DE9D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0" y="1637911"/>
            <a:ext cx="2654300" cy="1930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00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2F02-A12C-E541-AC44-B38D8BE16CA3}"/>
              </a:ext>
            </a:extLst>
          </p:cNvPr>
          <p:cNvSpPr>
            <a:spLocks noGrp="1"/>
          </p:cNvSpPr>
          <p:nvPr>
            <p:ph type="title"/>
          </p:nvPr>
        </p:nvSpPr>
        <p:spPr>
          <a:xfrm>
            <a:off x="457200" y="274638"/>
            <a:ext cx="8229600" cy="6291262"/>
          </a:xfrm>
        </p:spPr>
        <p:txBody>
          <a:bodyPr anchor="t"/>
          <a:lstStyle/>
          <a:p>
            <a:pPr algn="l"/>
            <a:r>
              <a:rPr lang="en-US" sz="2400" b="1" dirty="0">
                <a:solidFill>
                  <a:schemeClr val="tx2">
                    <a:lumMod val="60000"/>
                    <a:lumOff val="40000"/>
                  </a:schemeClr>
                </a:solidFill>
              </a:rPr>
              <a:t>1991</a:t>
            </a:r>
            <a:br>
              <a:rPr lang="en-US" sz="1400" dirty="0"/>
            </a:br>
            <a:r>
              <a:rPr lang="en-US" sz="1400" dirty="0"/>
              <a:t>Professor William Steen commented in his book, </a:t>
            </a:r>
            <a:r>
              <a:rPr lang="en-US" sz="1400" i="1" dirty="0"/>
              <a:t>Laser Material Processing</a:t>
            </a:r>
            <a:r>
              <a:rPr lang="en-US" sz="1400" dirty="0"/>
              <a:t>, about how humans had entered a new industrial revolution since the invention of the laser.</a:t>
            </a:r>
            <a:br>
              <a:rPr lang="en-US" sz="1400" dirty="0"/>
            </a:br>
            <a:br>
              <a:rPr lang="en-US" sz="1400" dirty="0"/>
            </a:br>
            <a:r>
              <a:rPr lang="en-US" sz="2400" b="1" dirty="0">
                <a:solidFill>
                  <a:schemeClr val="tx2">
                    <a:lumMod val="60000"/>
                    <a:lumOff val="40000"/>
                  </a:schemeClr>
                </a:solidFill>
              </a:rPr>
              <a:t>2008</a:t>
            </a:r>
            <a:br>
              <a:rPr lang="en-US" sz="1400" dirty="0"/>
            </a:br>
            <a:r>
              <a:rPr lang="en-US" sz="1400" b="1" i="1" dirty="0"/>
              <a:t>What are the different types of laser cutting?</a:t>
            </a:r>
            <a:br>
              <a:rPr lang="en-US" sz="1400" b="1" i="1" dirty="0"/>
            </a:br>
            <a:r>
              <a:rPr lang="en-US" sz="1400" dirty="0"/>
              <a:t>Well, lasers are classified based on the state of their laser medium. A </a:t>
            </a:r>
            <a:r>
              <a:rPr lang="en-US" sz="1400" b="1" dirty="0"/>
              <a:t>solid-state laser</a:t>
            </a:r>
            <a:r>
              <a:rPr lang="en-US" sz="1400" dirty="0"/>
              <a:t> uses a solid (glass or crystal) as its laser medium and a light source (e.g., flashtube, flash lamps, etc.) as its energy pump. A </a:t>
            </a:r>
            <a:r>
              <a:rPr lang="en-US" sz="1400" b="1" dirty="0"/>
              <a:t>gas laser</a:t>
            </a:r>
            <a:r>
              <a:rPr lang="en-US" sz="1400" dirty="0"/>
              <a:t> uses a gas mixture as its laser medium and an electric current as its energy pump. A </a:t>
            </a:r>
            <a:r>
              <a:rPr lang="en-US" sz="1400" b="1" dirty="0"/>
              <a:t>liquid laser</a:t>
            </a:r>
            <a:r>
              <a:rPr lang="en-US" sz="1400" dirty="0"/>
              <a:t> uses a liquid as its laser medium and a light source as its energy pump.</a:t>
            </a:r>
            <a:br>
              <a:rPr lang="en-US" dirty="0"/>
            </a:br>
            <a:br>
              <a:rPr lang="en-US" sz="1400" dirty="0"/>
            </a:br>
            <a:r>
              <a:rPr lang="en-US" sz="1400" b="1" dirty="0"/>
              <a:t>Gas laser cutting</a:t>
            </a:r>
            <a:r>
              <a:rPr lang="en-US" sz="1400" dirty="0"/>
              <a:t> (AKA CO2 laser cutting): This type of cutting involves a gas laser. The laser medium is a CO2 mixture which is electrically stimulated by an electric current discharged through it.</a:t>
            </a:r>
            <a:br>
              <a:rPr lang="en-US" sz="1400" dirty="0"/>
            </a:br>
            <a:br>
              <a:rPr lang="en-US" sz="1400" dirty="0"/>
            </a:br>
            <a:r>
              <a:rPr lang="en-US" sz="1400" b="1" dirty="0"/>
              <a:t>Crystal laser cutting</a:t>
            </a:r>
            <a:r>
              <a:rPr lang="en-US" sz="1400" dirty="0"/>
              <a:t>: This type of cutting involves a solid-state laser. The laser medium is a crystal (e.g., ruby).</a:t>
            </a:r>
            <a:br>
              <a:rPr lang="en-US" sz="1400" dirty="0"/>
            </a:br>
            <a:r>
              <a:rPr lang="en-US" sz="1400" dirty="0"/>
              <a:t>Crystal laser cutting is useful for cutting both metals and nonmetals.</a:t>
            </a:r>
            <a:br>
              <a:rPr lang="en-US" sz="1400" dirty="0"/>
            </a:br>
            <a:br>
              <a:rPr lang="en-US" sz="1400" dirty="0"/>
            </a:br>
            <a:r>
              <a:rPr lang="en-US" sz="1400" b="1" dirty="0"/>
              <a:t>Fiber laser cutting</a:t>
            </a:r>
            <a:r>
              <a:rPr lang="en-US" sz="1400" dirty="0"/>
              <a:t>: This type of cutting involves a solid-state laser. The laser medium is made of optical fibers.</a:t>
            </a:r>
            <a:br>
              <a:rPr lang="en-US" sz="1400" dirty="0"/>
            </a:br>
            <a:r>
              <a:rPr lang="en-US" sz="1400" dirty="0"/>
              <a:t>Fiber laser cutting is the newest method of laser cutting! It is used on both metals and nonmetals. </a:t>
            </a:r>
            <a:br>
              <a:rPr lang="en-US" sz="1400" dirty="0"/>
            </a:br>
            <a:br>
              <a:rPr lang="en-US" sz="1400" dirty="0"/>
            </a:br>
            <a:r>
              <a:rPr lang="en-US" sz="2400" b="1" dirty="0">
                <a:solidFill>
                  <a:schemeClr val="tx2">
                    <a:lumMod val="60000"/>
                    <a:lumOff val="40000"/>
                  </a:schemeClr>
                </a:solidFill>
              </a:rPr>
              <a:t>2018</a:t>
            </a:r>
            <a:br>
              <a:rPr lang="en-US" sz="1400" dirty="0"/>
            </a:br>
            <a:r>
              <a:rPr lang="en-US" sz="1400" dirty="0"/>
              <a:t>Three scientists received the Nobel Prize in physics for advancing the science of lasers and creating useful tools out of laser beams (such as optical tweezers, AKA laser tweezers). They were Arthur </a:t>
            </a:r>
            <a:r>
              <a:rPr lang="en-US" sz="1400" dirty="0" err="1"/>
              <a:t>Ashkin</a:t>
            </a:r>
            <a:r>
              <a:rPr lang="en-US" sz="1400" dirty="0"/>
              <a:t>, Gerard </a:t>
            </a:r>
            <a:r>
              <a:rPr lang="en-US" sz="1400" dirty="0" err="1"/>
              <a:t>Mourou</a:t>
            </a:r>
            <a:r>
              <a:rPr lang="en-US" sz="1400" dirty="0"/>
              <a:t>, and Donna Strickland. Donna Strickland was the 3rd woman to ever win a Nobel Prize in physics and the first woman to do so in 55 years!</a:t>
            </a:r>
            <a:br>
              <a:rPr lang="en-US" sz="1400" dirty="0"/>
            </a:br>
            <a:br>
              <a:rPr lang="en-US" dirty="0"/>
            </a:br>
            <a:endParaRPr lang="en-US" sz="1400" dirty="0"/>
          </a:p>
        </p:txBody>
      </p:sp>
    </p:spTree>
    <p:extLst>
      <p:ext uri="{BB962C8B-B14F-4D97-AF65-F5344CB8AC3E}">
        <p14:creationId xmlns:p14="http://schemas.microsoft.com/office/powerpoint/2010/main" val="281472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descr="How To: Epilog Laser">
            <a:hlinkClick r:id="" action="ppaction://media"/>
            <a:extLst>
              <a:ext uri="{FF2B5EF4-FFF2-40B4-BE49-F238E27FC236}">
                <a16:creationId xmlns:a16="http://schemas.microsoft.com/office/drawing/2014/main" id="{1B0F4DDD-87E7-8E40-AF1D-6C51826B572F}"/>
              </a:ext>
            </a:extLst>
          </p:cNvPr>
          <p:cNvPicPr>
            <a:picLocks noRot="1" noChangeAspect="1"/>
          </p:cNvPicPr>
          <p:nvPr>
            <a:videoFile r:link="rId1"/>
          </p:nvPr>
        </p:nvPicPr>
        <p:blipFill>
          <a:blip r:embed="rId3"/>
          <a:stretch>
            <a:fillRect/>
          </a:stretch>
        </p:blipFill>
        <p:spPr>
          <a:xfrm>
            <a:off x="482600" y="686689"/>
            <a:ext cx="8178799" cy="4621021"/>
          </a:xfrm>
          <a:prstGeom prst="rect">
            <a:avLst/>
          </a:prstGeom>
        </p:spPr>
      </p:pic>
      <p:sp>
        <p:nvSpPr>
          <p:cNvPr id="3" name="TextBox 2">
            <a:extLst>
              <a:ext uri="{FF2B5EF4-FFF2-40B4-BE49-F238E27FC236}">
                <a16:creationId xmlns:a16="http://schemas.microsoft.com/office/drawing/2014/main" id="{52F980AE-B518-EE46-92A3-50CF22400804}"/>
              </a:ext>
            </a:extLst>
          </p:cNvPr>
          <p:cNvSpPr txBox="1"/>
          <p:nvPr/>
        </p:nvSpPr>
        <p:spPr>
          <a:xfrm>
            <a:off x="482600" y="5549900"/>
            <a:ext cx="7696200" cy="861774"/>
          </a:xfrm>
          <a:prstGeom prst="rect">
            <a:avLst/>
          </a:prstGeom>
          <a:noFill/>
        </p:spPr>
        <p:txBody>
          <a:bodyPr wrap="square" rtlCol="0">
            <a:spAutoFit/>
          </a:bodyPr>
          <a:lstStyle/>
          <a:p>
            <a:r>
              <a:rPr lang="en-US" sz="3200" b="1" dirty="0"/>
              <a:t>How To: </a:t>
            </a:r>
            <a:r>
              <a:rPr lang="en-US" sz="3200" dirty="0"/>
              <a:t>Epilog Laser</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nline Media 3" descr="Laser Cut Paper - Intricate Lace Pattern with an Epilog Laser">
            <a:hlinkClick r:id="" action="ppaction://media"/>
            <a:extLst>
              <a:ext uri="{FF2B5EF4-FFF2-40B4-BE49-F238E27FC236}">
                <a16:creationId xmlns:a16="http://schemas.microsoft.com/office/drawing/2014/main" id="{1B2A4670-632C-1444-862E-DA0A16C7584B}"/>
              </a:ext>
            </a:extLst>
          </p:cNvPr>
          <p:cNvPicPr>
            <a:picLocks noRot="1" noChangeAspect="1"/>
          </p:cNvPicPr>
          <p:nvPr>
            <a:videoFile r:link="rId1"/>
          </p:nvPr>
        </p:nvPicPr>
        <p:blipFill>
          <a:blip r:embed="rId3"/>
          <a:stretch>
            <a:fillRect/>
          </a:stretch>
        </p:blipFill>
        <p:spPr>
          <a:xfrm>
            <a:off x="495301" y="635889"/>
            <a:ext cx="8178799" cy="4621021"/>
          </a:xfrm>
          <a:prstGeom prst="rect">
            <a:avLst/>
          </a:prstGeom>
        </p:spPr>
      </p:pic>
      <p:sp>
        <p:nvSpPr>
          <p:cNvPr id="5" name="TextBox 4">
            <a:extLst>
              <a:ext uri="{FF2B5EF4-FFF2-40B4-BE49-F238E27FC236}">
                <a16:creationId xmlns:a16="http://schemas.microsoft.com/office/drawing/2014/main" id="{241A7C70-3B1D-7045-AB95-CA26AAA014C5}"/>
              </a:ext>
            </a:extLst>
          </p:cNvPr>
          <p:cNvSpPr txBox="1"/>
          <p:nvPr/>
        </p:nvSpPr>
        <p:spPr>
          <a:xfrm>
            <a:off x="431800" y="5483447"/>
            <a:ext cx="8280400" cy="738664"/>
          </a:xfrm>
          <a:prstGeom prst="rect">
            <a:avLst/>
          </a:prstGeom>
          <a:noFill/>
        </p:spPr>
        <p:txBody>
          <a:bodyPr wrap="square" rtlCol="0">
            <a:spAutoFit/>
          </a:bodyPr>
          <a:lstStyle/>
          <a:p>
            <a:r>
              <a:rPr lang="en-US" sz="2400" b="1" dirty="0"/>
              <a:t>Laser Cut Paper </a:t>
            </a:r>
            <a:r>
              <a:rPr lang="en-US" sz="2400" dirty="0"/>
              <a:t>- Intricate Lace Pattern with an Epilog Laser</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98361878-2D43-8443-A8DF-E14AF22A73A0}"/>
              </a:ext>
            </a:extLst>
          </p:cNvPr>
          <p:cNvSpPr>
            <a:spLocks noGrp="1"/>
          </p:cNvSpPr>
          <p:nvPr>
            <p:ph type="title"/>
          </p:nvPr>
        </p:nvSpPr>
        <p:spPr/>
        <p:txBody>
          <a:bodyPr/>
          <a:lstStyle/>
          <a:p>
            <a:r>
              <a:rPr lang="en-US" altLang="en-US">
                <a:latin typeface="Stencil" pitchFamily="82" charset="77"/>
              </a:rPr>
              <a:t>Camera Obscura</a:t>
            </a:r>
            <a:br>
              <a:rPr lang="en-US" altLang="en-US">
                <a:latin typeface="Stencil" pitchFamily="82" charset="77"/>
              </a:rPr>
            </a:br>
            <a:r>
              <a:rPr lang="en-US" altLang="en-US" sz="2000">
                <a:latin typeface="Stencil" pitchFamily="82" charset="77"/>
              </a:rPr>
              <a:t>from the Latin: “Dark Room”</a:t>
            </a:r>
          </a:p>
        </p:txBody>
      </p:sp>
      <p:sp>
        <p:nvSpPr>
          <p:cNvPr id="6147" name="Content Placeholder 2">
            <a:extLst>
              <a:ext uri="{FF2B5EF4-FFF2-40B4-BE49-F238E27FC236}">
                <a16:creationId xmlns:a16="http://schemas.microsoft.com/office/drawing/2014/main" id="{6E45F6B3-F5A4-3943-8343-B2090BE370FD}"/>
              </a:ext>
            </a:extLst>
          </p:cNvPr>
          <p:cNvSpPr>
            <a:spLocks noGrp="1"/>
          </p:cNvSpPr>
          <p:nvPr>
            <p:ph idx="1"/>
          </p:nvPr>
        </p:nvSpPr>
        <p:spPr>
          <a:xfrm>
            <a:off x="2362200" y="2646363"/>
            <a:ext cx="2595563" cy="1071562"/>
          </a:xfrm>
        </p:spPr>
        <p:txBody>
          <a:bodyPr/>
          <a:lstStyle/>
          <a:p>
            <a:pPr marL="0" indent="0">
              <a:buFont typeface="Arial" panose="020B0604020202020204" pitchFamily="34" charset="0"/>
              <a:buNone/>
            </a:pPr>
            <a:r>
              <a:rPr lang="en-US" altLang="en-US" sz="2400" b="1"/>
              <a:t>Mozi</a:t>
            </a:r>
            <a:r>
              <a:rPr lang="en-US" altLang="en-US" sz="2400"/>
              <a:t> knew it first </a:t>
            </a:r>
          </a:p>
          <a:p>
            <a:pPr marL="0" indent="0">
              <a:buFont typeface="Arial" panose="020B0604020202020204" pitchFamily="34" charset="0"/>
              <a:buNone/>
            </a:pPr>
            <a:r>
              <a:rPr lang="en-US" altLang="en-US" sz="2400"/>
              <a:t>(China c400 BC)</a:t>
            </a:r>
          </a:p>
        </p:txBody>
      </p:sp>
      <p:pic>
        <p:nvPicPr>
          <p:cNvPr id="6148" name="Picture 1" descr="Ibn_al-Haytham.png">
            <a:extLst>
              <a:ext uri="{FF2B5EF4-FFF2-40B4-BE49-F238E27FC236}">
                <a16:creationId xmlns:a16="http://schemas.microsoft.com/office/drawing/2014/main" id="{FF862BD2-1645-8143-8F17-7D2EDAF670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16488" y="2163763"/>
            <a:ext cx="1641475"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3">
            <a:extLst>
              <a:ext uri="{FF2B5EF4-FFF2-40B4-BE49-F238E27FC236}">
                <a16:creationId xmlns:a16="http://schemas.microsoft.com/office/drawing/2014/main" id="{6F57597D-D35D-8F4D-9293-CFA12542C82B}"/>
              </a:ext>
            </a:extLst>
          </p:cNvPr>
          <p:cNvSpPr txBox="1">
            <a:spLocks noChangeArrowheads="1"/>
          </p:cNvSpPr>
          <p:nvPr/>
        </p:nvSpPr>
        <p:spPr bwMode="auto">
          <a:xfrm>
            <a:off x="6557963" y="1925638"/>
            <a:ext cx="23733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t>Ibn al-Haytham </a:t>
            </a:r>
            <a:r>
              <a:rPr lang="en-US" altLang="en-US" sz="2400"/>
              <a:t>knew it, clearly described it and actually made one  (Arabia c1000 AD)</a:t>
            </a:r>
          </a:p>
          <a:p>
            <a:pPr eaLnBrk="1" hangingPunct="1">
              <a:spcBef>
                <a:spcPct val="0"/>
              </a:spcBef>
              <a:buFontTx/>
              <a:buNone/>
            </a:pPr>
            <a:endParaRPr lang="en-US" altLang="en-US" sz="2400"/>
          </a:p>
        </p:txBody>
      </p:sp>
      <p:sp>
        <p:nvSpPr>
          <p:cNvPr id="6150" name="TextBox 4">
            <a:extLst>
              <a:ext uri="{FF2B5EF4-FFF2-40B4-BE49-F238E27FC236}">
                <a16:creationId xmlns:a16="http://schemas.microsoft.com/office/drawing/2014/main" id="{141CD498-BA16-114D-BE9F-AD44D2A71E9A}"/>
              </a:ext>
            </a:extLst>
          </p:cNvPr>
          <p:cNvSpPr txBox="1">
            <a:spLocks noChangeArrowheads="1"/>
          </p:cNvSpPr>
          <p:nvPr/>
        </p:nvSpPr>
        <p:spPr bwMode="auto">
          <a:xfrm>
            <a:off x="4224338" y="5043488"/>
            <a:ext cx="302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t>Aristotle</a:t>
            </a:r>
            <a:r>
              <a:rPr lang="en-US" altLang="en-US" sz="2400"/>
              <a:t> knew it </a:t>
            </a:r>
          </a:p>
          <a:p>
            <a:pPr eaLnBrk="1" hangingPunct="1">
              <a:spcBef>
                <a:spcPct val="0"/>
              </a:spcBef>
              <a:buFont typeface="Arial" panose="020B0604020202020204" pitchFamily="34" charset="0"/>
              <a:buNone/>
            </a:pPr>
            <a:r>
              <a:rPr lang="en-US" altLang="en-US" sz="2400"/>
              <a:t>(Greek c350 BC)</a:t>
            </a:r>
          </a:p>
          <a:p>
            <a:pPr eaLnBrk="1" hangingPunct="1">
              <a:spcBef>
                <a:spcPct val="0"/>
              </a:spcBef>
              <a:buFontTx/>
              <a:buNone/>
            </a:pPr>
            <a:endParaRPr lang="en-US" altLang="en-US" sz="2400"/>
          </a:p>
        </p:txBody>
      </p:sp>
      <p:pic>
        <p:nvPicPr>
          <p:cNvPr id="6151" name="Picture 5" descr="Mozi.jpg">
            <a:extLst>
              <a:ext uri="{FF2B5EF4-FFF2-40B4-BE49-F238E27FC236}">
                <a16:creationId xmlns:a16="http://schemas.microsoft.com/office/drawing/2014/main" id="{34DF3194-36F1-664B-9B11-04C9B442630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27188"/>
            <a:ext cx="1858963"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6" descr="Aristotle_Bust_White_Background_Transparent.png">
            <a:extLst>
              <a:ext uri="{FF2B5EF4-FFF2-40B4-BE49-F238E27FC236}">
                <a16:creationId xmlns:a16="http://schemas.microsoft.com/office/drawing/2014/main" id="{13783AEB-B1D6-064F-A4BD-0CADCDEBC1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6025" y="4071938"/>
            <a:ext cx="1560513"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military vehicle&#10;&#10;Description automatically generated">
            <a:extLst>
              <a:ext uri="{FF2B5EF4-FFF2-40B4-BE49-F238E27FC236}">
                <a16:creationId xmlns:a16="http://schemas.microsoft.com/office/drawing/2014/main" id="{A3144DD6-945D-C93A-DCD5-E700062A32F7}"/>
              </a:ext>
            </a:extLst>
          </p:cNvPr>
          <p:cNvPicPr>
            <a:picLocks noChangeAspect="1"/>
          </p:cNvPicPr>
          <p:nvPr/>
        </p:nvPicPr>
        <p:blipFill>
          <a:blip r:embed="rId2"/>
          <a:stretch>
            <a:fillRect/>
          </a:stretch>
        </p:blipFill>
        <p:spPr>
          <a:xfrm>
            <a:off x="482600" y="927100"/>
            <a:ext cx="4191000" cy="4876800"/>
          </a:xfrm>
          <a:prstGeom prst="rect">
            <a:avLst/>
          </a:prstGeom>
        </p:spPr>
      </p:pic>
      <p:pic>
        <p:nvPicPr>
          <p:cNvPr id="6" name="Picture 4">
            <a:extLst>
              <a:ext uri="{FF2B5EF4-FFF2-40B4-BE49-F238E27FC236}">
                <a16:creationId xmlns:a16="http://schemas.microsoft.com/office/drawing/2014/main" id="{21402600-8A1B-C41D-9D07-370B5BFF20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0008" y="520700"/>
            <a:ext cx="3511392"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714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Camera_Obscura_box18thCentury.jpg">
            <a:extLst>
              <a:ext uri="{FF2B5EF4-FFF2-40B4-BE49-F238E27FC236}">
                <a16:creationId xmlns:a16="http://schemas.microsoft.com/office/drawing/2014/main" id="{B7009131-D111-F44A-8046-7A84CB1A1F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98438"/>
            <a:ext cx="5826125"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4">
            <a:extLst>
              <a:ext uri="{FF2B5EF4-FFF2-40B4-BE49-F238E27FC236}">
                <a16:creationId xmlns:a16="http://schemas.microsoft.com/office/drawing/2014/main" id="{CEB1EB72-D351-7E4B-BCA0-3F74B97028EF}"/>
              </a:ext>
            </a:extLst>
          </p:cNvPr>
          <p:cNvSpPr txBox="1">
            <a:spLocks noChangeArrowheads="1"/>
          </p:cNvSpPr>
          <p:nvPr/>
        </p:nvSpPr>
        <p:spPr bwMode="auto">
          <a:xfrm>
            <a:off x="1763713" y="5562600"/>
            <a:ext cx="3600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t>Camera Obscura circa 1750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ameraObscuraSanFranciscoCliffHouse.jpg">
            <a:extLst>
              <a:ext uri="{FF2B5EF4-FFF2-40B4-BE49-F238E27FC236}">
                <a16:creationId xmlns:a16="http://schemas.microsoft.com/office/drawing/2014/main" id="{3AE3839A-5239-1340-9CFC-B6D04C4F4D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512763"/>
            <a:ext cx="756285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4">
            <a:extLst>
              <a:ext uri="{FF2B5EF4-FFF2-40B4-BE49-F238E27FC236}">
                <a16:creationId xmlns:a16="http://schemas.microsoft.com/office/drawing/2014/main" id="{7C712BF2-7E83-D940-BD9E-0CA18E3E4672}"/>
              </a:ext>
            </a:extLst>
          </p:cNvPr>
          <p:cNvSpPr txBox="1">
            <a:spLocks noChangeArrowheads="1"/>
          </p:cNvSpPr>
          <p:nvPr/>
        </p:nvSpPr>
        <p:spPr bwMode="auto">
          <a:xfrm>
            <a:off x="809625" y="5764213"/>
            <a:ext cx="6719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dirty="0"/>
              <a:t>Room Size Camera Obscura: San Francisco, California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niepce1826firstPhoto.jpg">
            <a:extLst>
              <a:ext uri="{FF2B5EF4-FFF2-40B4-BE49-F238E27FC236}">
                <a16:creationId xmlns:a16="http://schemas.microsoft.com/office/drawing/2014/main" id="{51E74934-9063-754E-AB5D-E2CA306745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501650"/>
            <a:ext cx="70612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Box 4">
            <a:extLst>
              <a:ext uri="{FF2B5EF4-FFF2-40B4-BE49-F238E27FC236}">
                <a16:creationId xmlns:a16="http://schemas.microsoft.com/office/drawing/2014/main" id="{D41061A3-80E4-9748-84D5-E80D383AA4FD}"/>
              </a:ext>
            </a:extLst>
          </p:cNvPr>
          <p:cNvSpPr txBox="1">
            <a:spLocks noChangeArrowheads="1"/>
          </p:cNvSpPr>
          <p:nvPr/>
        </p:nvSpPr>
        <p:spPr bwMode="auto">
          <a:xfrm>
            <a:off x="1185863" y="5399088"/>
            <a:ext cx="55927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fr-FR" altLang="en-US" sz="2400"/>
              <a:t>Thought to be first permanant photograph:</a:t>
            </a:r>
          </a:p>
          <a:p>
            <a:pPr eaLnBrk="1" hangingPunct="1">
              <a:spcBef>
                <a:spcPct val="0"/>
              </a:spcBef>
              <a:buFontTx/>
              <a:buNone/>
            </a:pPr>
            <a:r>
              <a:rPr lang="en-US" altLang="en-US" sz="2400"/>
              <a:t>View from the Window at Le Gras (France)</a:t>
            </a:r>
            <a:endParaRPr lang="fr-FR" altLang="en-US" sz="2400"/>
          </a:p>
          <a:p>
            <a:pPr eaLnBrk="1" hangingPunct="1">
              <a:spcBef>
                <a:spcPct val="0"/>
              </a:spcBef>
              <a:buFontTx/>
              <a:buNone/>
            </a:pPr>
            <a:r>
              <a:rPr lang="en-US" altLang="en-US" sz="2400"/>
              <a:t>B</a:t>
            </a:r>
            <a:r>
              <a:rPr lang="fr-FR" altLang="en-US" sz="2400"/>
              <a:t>y Joseph Nicéphore Niépce 1826</a:t>
            </a:r>
            <a:endParaRPr lang="en-US" altLang="en-US" sz="24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1624</Words>
  <Application>Microsoft Macintosh PowerPoint</Application>
  <PresentationFormat>On-screen Show (4:3)</PresentationFormat>
  <Paragraphs>84</Paragraphs>
  <Slides>49</Slides>
  <Notes>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Impact</vt:lpstr>
      <vt:lpstr>Segoe UI</vt:lpstr>
      <vt:lpstr>Stencil</vt:lpstr>
      <vt:lpstr>Office Theme</vt:lpstr>
      <vt:lpstr>Early Photography, Pinhole Cameras, &amp; Laser Cutters  </vt:lpstr>
      <vt:lpstr>PowerPoint Presentation</vt:lpstr>
      <vt:lpstr>PowerPoint Presentation</vt:lpstr>
      <vt:lpstr>17th Century Sketch of a Camera Obscura (from Latin, meaning “darkened room”)</vt:lpstr>
      <vt:lpstr>Camera Obscura from the Latin: “Dark Room”</vt:lpstr>
      <vt:lpstr>PowerPoint Presentation</vt:lpstr>
      <vt:lpstr>PowerPoint Presentation</vt:lpstr>
      <vt:lpstr>PowerPoint Presentation</vt:lpstr>
      <vt:lpstr>PowerPoint Presentation</vt:lpstr>
      <vt:lpstr>PowerPoint Presentation</vt:lpstr>
      <vt:lpstr>PowerPoint Presentation</vt:lpstr>
      <vt:lpstr>Joseph Nicéphore Niépce (1765 – 1833)</vt:lpstr>
      <vt:lpstr>Louis Daguerre (1787-1851)</vt:lpstr>
      <vt:lpstr>James Presley Ball (1825-1904) Prominent African-American abolitionist, entrepreneur, and Daguerreotypist. </vt:lpstr>
      <vt:lpstr>Sir John Frederick William Herschel (1792-1871)</vt:lpstr>
      <vt:lpstr>Augustus Washington  (c. 1820 – June 7, 1875) was an American photographer and daguerreotypist. He was born in New Jersey as a free person of color and immigrated to Liberia in 1852. He is one of the few African-American daguerreotypists whose career has been documented.  Portrait of Joseph Jenkins Roberts (c. 1854) </vt:lpstr>
      <vt:lpstr>Julia Margaret Cameron  (1815 – 1879) was a British photographer who is considered one of the most important portraitists of the 19th century. She is known for her soft-focus close-ups of famous Victorian men and for illustrative images depicting characters from mythology, Christianity, and literature. She also produced sensitive portraits of women and children.</vt:lpstr>
      <vt:lpstr>Roger Fenton (1819-1869) Early War Photographer  (Crimean War)  </vt:lpstr>
      <vt:lpstr>Yu Xunling (裕 勋 龄; Yù Xūnlíng ; 1880–1943) was a Chinese photographer, and the widow Empress Cixi's court photographer during the late Qing Dynasty. He was the only photographer allowed by the widowed empress to photograph 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1960 The first ever working laser was built by Theodore Maiman at Hughes Research Laboratories in California. The laser medium used was synthetic ruby, and this laser emitted a deep red beam. However, the news of the development of a laser was met with skepticism, and the laser was described as “a solution looking for a problem.”  1964 The CO2 laser and gas laser cutting process using a CO2 mixture  was invented by Kumar Patel at Bell Labs in New Jersey. The CO2  laser was found to be cheaper and more efficient than the ruby  laser. The crystal laser and crystal laser cutting process was also  invented at Bell Labs in this year by J. E. Geusic. (Also, James Bond  was nearly sliced in half by a laser in Goldfinger.)  1967 - 1979 Lasers gained popularity throughout the world and among manufacturers, including Western Electric and Boeing. Laser cutting, one of the first uses of laser beams that was discovered, was adopted on a much wider scale by the British. In this period of the late 1960s and early 1970s, gas laser cutting continued to advance and was used to cut through new materials such as metal.  1980s By now, about 20,000 laser cutting machines, which were collectively worth about $7.5 billion, had been installed throughout the world for various industries. </vt:lpstr>
      <vt:lpstr>1991 Professor William Steen commented in his book, Laser Material Processing, about how humans had entered a new industrial revolution since the invention of the laser.  2008 What are the different types of laser cutting? Well, lasers are classified based on the state of their laser medium. A solid-state laser uses a solid (glass or crystal) as its laser medium and a light source (e.g., flashtube, flash lamps, etc.) as its energy pump. A gas laser uses a gas mixture as its laser medium and an electric current as its energy pump. A liquid laser uses a liquid as its laser medium and a light source as its energy pump.  Gas laser cutting (AKA CO2 laser cutting): This type of cutting involves a gas laser. The laser medium is a CO2 mixture which is electrically stimulated by an electric current discharged through it.  Crystal laser cutting: This type of cutting involves a solid-state laser. The laser medium is a crystal (e.g., ruby). Crystal laser cutting is useful for cutting both metals and nonmetals.  Fiber laser cutting: This type of cutting involves a solid-state laser. The laser medium is made of optical fibers. Fiber laser cutting is the newest method of laser cutting! It is used on both metals and nonmetals.   2018 Three scientists received the Nobel Prize in physics for advancing the science of lasers and creating useful tools out of laser beams (such as optical tweezers, AKA laser tweezers). They were Arthur Ashkin, Gerard Mourou, and Donna Strickland. Donna Strickland was the 3rd woman to ever win a Nobel Prize in physics and the first woman to do so in 55 years!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Photography, Pinhole Cameras, Laser Cutters, &amp; Large Format Printing </dc:title>
  <dc:creator>Matthew Greco</dc:creator>
  <cp:lastModifiedBy>Matthew Greco</cp:lastModifiedBy>
  <cp:revision>14</cp:revision>
  <dcterms:created xsi:type="dcterms:W3CDTF">2021-02-09T10:06:11Z</dcterms:created>
  <dcterms:modified xsi:type="dcterms:W3CDTF">2023-02-07T02:11:11Z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a1855b2-0a05-4494-a903-f3f23f3f98e0_Enabled">
    <vt:lpwstr>true</vt:lpwstr>
  </property>
  <property fmtid="{D5CDD505-2E9C-101B-9397-08002B2CF9AE}" pid="3" name="MSIP_Label_fa1855b2-0a05-4494-a903-f3f23f3f98e0_SetDate">
    <vt:lpwstr>2023-02-07T00:51:58Z</vt:lpwstr>
  </property>
  <property fmtid="{D5CDD505-2E9C-101B-9397-08002B2CF9AE}" pid="4" name="MSIP_Label_fa1855b2-0a05-4494-a903-f3f23f3f98e0_Method">
    <vt:lpwstr>Standard</vt:lpwstr>
  </property>
  <property fmtid="{D5CDD505-2E9C-101B-9397-08002B2CF9AE}" pid="5" name="MSIP_Label_fa1855b2-0a05-4494-a903-f3f23f3f98e0_Name">
    <vt:lpwstr>defa4170-0d19-0005-0004-bc88714345d2</vt:lpwstr>
  </property>
  <property fmtid="{D5CDD505-2E9C-101B-9397-08002B2CF9AE}" pid="6" name="MSIP_Label_fa1855b2-0a05-4494-a903-f3f23f3f98e0_SiteId">
    <vt:lpwstr>6f60f0b3-5f06-4e09-9715-989dba8cc7d8</vt:lpwstr>
  </property>
  <property fmtid="{D5CDD505-2E9C-101B-9397-08002B2CF9AE}" pid="7" name="MSIP_Label_fa1855b2-0a05-4494-a903-f3f23f3f98e0_ActionId">
    <vt:lpwstr>f0188bb5-3056-400b-a493-249173a971a4</vt:lpwstr>
  </property>
  <property fmtid="{D5CDD505-2E9C-101B-9397-08002B2CF9AE}" pid="8" name="MSIP_Label_fa1855b2-0a05-4494-a903-f3f23f3f98e0_ContentBits">
    <vt:lpwstr>0</vt:lpwstr>
  </property>
</Properties>
</file>