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7" r:id="rId7"/>
    <p:sldId id="269" r:id="rId8"/>
    <p:sldId id="270" r:id="rId9"/>
    <p:sldId id="265" r:id="rId10"/>
    <p:sldId id="266" r:id="rId11"/>
    <p:sldId id="268" r:id="rId12"/>
    <p:sldId id="271" r:id="rId13"/>
    <p:sldId id="27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08E"/>
    <a:srgbClr val="C51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4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0361-2C8C-420D-95D1-AF81A14A369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382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3D Printing and the Basic Aesthetic Values of Sculpture </a:t>
            </a:r>
          </a:p>
        </p:txBody>
      </p:sp>
    </p:spTree>
    <p:extLst>
      <p:ext uri="{BB962C8B-B14F-4D97-AF65-F5344CB8AC3E}">
        <p14:creationId xmlns:p14="http://schemas.microsoft.com/office/powerpoint/2010/main" val="24173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2935727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"/>
            <a:ext cx="2781300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14600"/>
            <a:ext cx="3363685" cy="4014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56ED6-6A82-C8BA-A154-185B5CFB923D}"/>
              </a:ext>
            </a:extLst>
          </p:cNvPr>
          <p:cNvSpPr txBox="1"/>
          <p:nvPr/>
        </p:nvSpPr>
        <p:spPr>
          <a:xfrm>
            <a:off x="3657600" y="4572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Verticality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Repetition, regular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Flight, lift, push, thrust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C15E2-CC69-2A52-C868-8B9ADC129DBA}"/>
              </a:ext>
            </a:extLst>
          </p:cNvPr>
          <p:cNvSpPr txBox="1"/>
          <p:nvPr/>
        </p:nvSpPr>
        <p:spPr>
          <a:xfrm>
            <a:off x="533400" y="526880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Constantin Brancusi</a:t>
            </a:r>
          </a:p>
        </p:txBody>
      </p:sp>
    </p:spTree>
    <p:extLst>
      <p:ext uri="{BB962C8B-B14F-4D97-AF65-F5344CB8AC3E}">
        <p14:creationId xmlns:p14="http://schemas.microsoft.com/office/powerpoint/2010/main" val="50711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43" y="2103264"/>
            <a:ext cx="4119036" cy="3948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401741" cy="2547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96758-90AE-32FC-D50B-5E6B4E3AAC1D}"/>
              </a:ext>
            </a:extLst>
          </p:cNvPr>
          <p:cNvSpPr txBox="1"/>
          <p:nvPr/>
        </p:nvSpPr>
        <p:spPr>
          <a:xfrm>
            <a:off x="4196312" y="26083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Push and Pull</a:t>
            </a:r>
          </a:p>
          <a:p>
            <a:pPr marL="285750" indent="-285750">
              <a:buFontTx/>
              <a:buChar char="-"/>
            </a:pPr>
            <a:r>
              <a:rPr lang="en-US" dirty="0"/>
              <a:t>Push out from center, pull in from center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Voids, layers, movement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Orbits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Explosive, expansive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00967-CF3D-CAC7-3FB4-01F909D3BE5A}"/>
              </a:ext>
            </a:extLst>
          </p:cNvPr>
          <p:cNvSpPr txBox="1"/>
          <p:nvPr/>
        </p:nvSpPr>
        <p:spPr>
          <a:xfrm>
            <a:off x="4697143" y="6107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Lee Bontecou</a:t>
            </a:r>
          </a:p>
        </p:txBody>
      </p:sp>
      <p:pic>
        <p:nvPicPr>
          <p:cNvPr id="1026" name="Picture 2" descr="Lee Bontecou | Visit the Empire State Plaza &amp; New York State Capitol">
            <a:extLst>
              <a:ext uri="{FF2B5EF4-FFF2-40B4-BE49-F238E27FC236}">
                <a16:creationId xmlns:a16="http://schemas.microsoft.com/office/drawing/2014/main" id="{F809FA76-9B65-BB81-892E-5D9832DAF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3124200"/>
            <a:ext cx="3238545" cy="34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4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/>
          <a:stretch/>
        </p:blipFill>
        <p:spPr>
          <a:xfrm>
            <a:off x="2066925" y="3096646"/>
            <a:ext cx="3980580" cy="3567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232002"/>
            <a:ext cx="3486150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002"/>
            <a:ext cx="2895600" cy="2714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9FF830-FC17-AB38-FB9E-EDB9A862B235}"/>
              </a:ext>
            </a:extLst>
          </p:cNvPr>
          <p:cNvSpPr txBox="1"/>
          <p:nvPr/>
        </p:nvSpPr>
        <p:spPr>
          <a:xfrm>
            <a:off x="3505200" y="3810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Wrapped up</a:t>
            </a:r>
          </a:p>
          <a:p>
            <a:pPr marL="285750" indent="-285750">
              <a:buFontTx/>
              <a:buChar char="-"/>
            </a:pPr>
            <a:r>
              <a:rPr lang="en-US" dirty="0"/>
              <a:t>Roped in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Contained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Pushing out</a:t>
            </a:r>
          </a:p>
          <a:p>
            <a:pPr marL="285750" indent="-285750">
              <a:buFontTx/>
              <a:buChar char="-"/>
            </a:pPr>
            <a:r>
              <a:rPr lang="en-US" dirty="0"/>
              <a:t>Mass built up through individual elements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8F2D7-ADDA-CEF9-1BBA-7D3A3A0496D0}"/>
              </a:ext>
            </a:extLst>
          </p:cNvPr>
          <p:cNvSpPr txBox="1"/>
          <p:nvPr/>
        </p:nvSpPr>
        <p:spPr>
          <a:xfrm>
            <a:off x="6248400" y="5029200"/>
            <a:ext cx="2505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Organic, curvature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Bubbling up</a:t>
            </a:r>
          </a:p>
          <a:p>
            <a:pPr marL="285750" indent="-285750">
              <a:buFontTx/>
              <a:buChar char="-"/>
            </a:pPr>
            <a:r>
              <a:rPr lang="en-US" dirty="0"/>
              <a:t>Pushing out</a:t>
            </a:r>
          </a:p>
          <a:p>
            <a:pPr marL="285750" indent="-285750">
              <a:buFontTx/>
              <a:buChar char="-"/>
            </a:pPr>
            <a:r>
              <a:rPr lang="en-US" dirty="0"/>
              <a:t>Repeated elements of varying scale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B275-E297-936B-4D96-09499AF5353E}"/>
              </a:ext>
            </a:extLst>
          </p:cNvPr>
          <p:cNvSpPr txBox="1"/>
          <p:nvPr/>
        </p:nvSpPr>
        <p:spPr>
          <a:xfrm>
            <a:off x="0" y="34290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Reaching over</a:t>
            </a:r>
          </a:p>
          <a:p>
            <a:pPr marL="285750" indent="-285750">
              <a:buFontTx/>
              <a:buChar char="-"/>
            </a:pPr>
            <a:r>
              <a:rPr lang="en-US" dirty="0"/>
              <a:t>Covering up</a:t>
            </a:r>
          </a:p>
          <a:p>
            <a:pPr marL="285750" indent="-285750">
              <a:buFontTx/>
              <a:buChar char="-"/>
            </a:pPr>
            <a:r>
              <a:rPr lang="en-US" dirty="0"/>
              <a:t>Piercing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Creating interior space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Creating negative space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3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/>
          <a:stretch/>
        </p:blipFill>
        <p:spPr>
          <a:xfrm>
            <a:off x="415044" y="1371599"/>
            <a:ext cx="3197625" cy="3904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7" y="228600"/>
            <a:ext cx="4572001" cy="3383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3733800" cy="2954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D8B9E-08E1-DEF3-2B53-90C26182FE64}"/>
              </a:ext>
            </a:extLst>
          </p:cNvPr>
          <p:cNvSpPr txBox="1"/>
          <p:nvPr/>
        </p:nvSpPr>
        <p:spPr>
          <a:xfrm>
            <a:off x="1175657" y="54290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Stretched, suspended, taught</a:t>
            </a:r>
          </a:p>
          <a:p>
            <a:pPr marL="285750" indent="-285750">
              <a:buFontTx/>
              <a:buChar char="-"/>
            </a:pPr>
            <a:r>
              <a:rPr lang="en-US" dirty="0"/>
              <a:t>Negative space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Comparison of heavy and light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EC147-09D3-6781-5595-E053DDD1B280}"/>
              </a:ext>
            </a:extLst>
          </p:cNvPr>
          <p:cNvSpPr txBox="1"/>
          <p:nvPr/>
        </p:nvSpPr>
        <p:spPr>
          <a:xfrm>
            <a:off x="415044" y="24128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Geometric elements repeated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Elements vary in scale</a:t>
            </a:r>
          </a:p>
          <a:p>
            <a:pPr marL="285750" indent="-285750">
              <a:buFontTx/>
              <a:buChar char="-"/>
            </a:pPr>
            <a:r>
              <a:rPr lang="en-US" dirty="0"/>
              <a:t>Bacterial or crystal growth</a:t>
            </a:r>
          </a:p>
        </p:txBody>
      </p:sp>
    </p:spTree>
    <p:extLst>
      <p:ext uri="{BB962C8B-B14F-4D97-AF65-F5344CB8AC3E}">
        <p14:creationId xmlns:p14="http://schemas.microsoft.com/office/powerpoint/2010/main" val="263483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572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8" y="3505200"/>
            <a:ext cx="4342482" cy="2883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70" y="2057400"/>
            <a:ext cx="3764212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23E3B-4007-70F7-2C83-1EE6687C1AAB}"/>
              </a:ext>
            </a:extLst>
          </p:cNvPr>
          <p:cNvSpPr txBox="1"/>
          <p:nvPr/>
        </p:nvSpPr>
        <p:spPr>
          <a:xfrm>
            <a:off x="5105400" y="228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Ferrofluid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Find inspiration in nature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Repeating patterns</a:t>
            </a:r>
          </a:p>
          <a:p>
            <a:pPr marL="285750" indent="-285750">
              <a:buFontTx/>
              <a:buChar char="-"/>
            </a:pPr>
            <a:r>
              <a:rPr lang="en-US" dirty="0"/>
              <a:t>Scaling similar elements</a:t>
            </a:r>
          </a:p>
        </p:txBody>
      </p:sp>
    </p:spTree>
    <p:extLst>
      <p:ext uri="{BB962C8B-B14F-4D97-AF65-F5344CB8AC3E}">
        <p14:creationId xmlns:p14="http://schemas.microsoft.com/office/powerpoint/2010/main" val="369029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953000" cy="3312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33800"/>
            <a:ext cx="3925353" cy="2775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F2FA6C-D667-17A3-10FC-C5FD3C6DDC75}"/>
              </a:ext>
            </a:extLst>
          </p:cNvPr>
          <p:cNvSpPr txBox="1"/>
          <p:nvPr/>
        </p:nvSpPr>
        <p:spPr>
          <a:xfrm>
            <a:off x="5486400" y="381000"/>
            <a:ext cx="2782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Folded plane</a:t>
            </a:r>
          </a:p>
          <a:p>
            <a:pPr marL="285750" indent="-285750">
              <a:buFontTx/>
              <a:buChar char="-"/>
            </a:pPr>
            <a:r>
              <a:rPr lang="en-US" dirty="0"/>
              <a:t>Textured surface</a:t>
            </a:r>
          </a:p>
          <a:p>
            <a:pPr marL="285750" indent="-285750">
              <a:buFontTx/>
              <a:buChar char="-"/>
            </a:pPr>
            <a:r>
              <a:rPr lang="en-US" dirty="0"/>
              <a:t>3D from 2D form through bending and folding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Similar elements rearranged differently</a:t>
            </a:r>
          </a:p>
          <a:p>
            <a:pPr marL="285750" indent="-285750">
              <a:buFontTx/>
              <a:buChar char="-"/>
            </a:pPr>
            <a:r>
              <a:rPr lang="en-US" dirty="0"/>
              <a:t>Movement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28E96-DA80-CAFF-175D-95B73FE65E2A}"/>
              </a:ext>
            </a:extLst>
          </p:cNvPr>
          <p:cNvSpPr txBox="1"/>
          <p:nvPr/>
        </p:nvSpPr>
        <p:spPr>
          <a:xfrm>
            <a:off x="762000" y="41148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Opposing forces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One into other</a:t>
            </a:r>
          </a:p>
          <a:p>
            <a:pPr marL="285750" indent="-285750">
              <a:buFontTx/>
              <a:buChar char="-"/>
            </a:pPr>
            <a:r>
              <a:rPr lang="en-US" dirty="0"/>
              <a:t>Visual illusion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Connection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Simple forms compared/contrasted</a:t>
            </a:r>
          </a:p>
          <a:p>
            <a:pPr marL="285750" indent="-285750">
              <a:buFontTx/>
              <a:buChar char="-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178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62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058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7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4286"/>
            <a:ext cx="8382000" cy="2951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C1B87-0DEE-A03B-1D2B-B3B7079F94D6}"/>
              </a:ext>
            </a:extLst>
          </p:cNvPr>
          <p:cNvSpPr txBox="1"/>
          <p:nvPr/>
        </p:nvSpPr>
        <p:spPr>
          <a:xfrm>
            <a:off x="609600" y="351722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-3D printing is an additive manufacturing process that creates 3-dimensional objects from 3-dimensional digital information.  </a:t>
            </a:r>
          </a:p>
          <a:p>
            <a:endParaRPr lang="en-US" sz="2000" dirty="0"/>
          </a:p>
          <a:p>
            <a:r>
              <a:rPr lang="en-US" sz="2000" dirty="0"/>
              <a:t>-There are other 3D printers that are a subtractive manufacturing process (CNC, milling) but these are usually considered a separate group and are often referred to as “machining.”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25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cess.png">
            <a:extLst>
              <a:ext uri="{FF2B5EF4-FFF2-40B4-BE49-F238E27FC236}">
                <a16:creationId xmlns:a16="http://schemas.microsoft.com/office/drawing/2014/main" id="{72280B44-0EC9-B4E1-03DB-E61E6F83D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29000"/>
            <a:ext cx="6934200" cy="3184712"/>
          </a:xfrm>
          <a:prstGeom prst="rect">
            <a:avLst/>
          </a:prstGeom>
        </p:spPr>
      </p:pic>
      <p:pic>
        <p:nvPicPr>
          <p:cNvPr id="3" name="Picture 2" descr="i.png">
            <a:extLst>
              <a:ext uri="{FF2B5EF4-FFF2-40B4-BE49-F238E27FC236}">
                <a16:creationId xmlns:a16="http://schemas.microsoft.com/office/drawing/2014/main" id="{70576334-A207-6C5C-056C-D8A94E0AF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6324600" cy="1830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F5E71-842D-82BB-3130-1E48F5398D28}"/>
              </a:ext>
            </a:extLst>
          </p:cNvPr>
          <p:cNvSpPr txBox="1"/>
          <p:nvPr/>
        </p:nvSpPr>
        <p:spPr>
          <a:xfrm>
            <a:off x="381000" y="428536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3D printing software splits the model into many cross-sections. These sections are called “slices.” Each slice is printed one atop the next to recreate the object.</a:t>
            </a:r>
          </a:p>
        </p:txBody>
      </p:sp>
    </p:spTree>
    <p:extLst>
      <p:ext uri="{BB962C8B-B14F-4D97-AF65-F5344CB8AC3E}">
        <p14:creationId xmlns:p14="http://schemas.microsoft.com/office/powerpoint/2010/main" val="127268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m1plus-hero-models.jpg">
            <a:extLst>
              <a:ext uri="{FF2B5EF4-FFF2-40B4-BE49-F238E27FC236}">
                <a16:creationId xmlns:a16="http://schemas.microsoft.com/office/drawing/2014/main" id="{8038DC50-D282-BAA3-BF31-17DF40F5D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4" y="1597148"/>
            <a:ext cx="4495800" cy="3096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066801"/>
            <a:ext cx="3004457" cy="1994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A5ED21-3332-0085-45BD-9DEEC3A1262B}"/>
              </a:ext>
            </a:extLst>
          </p:cNvPr>
          <p:cNvSpPr txBox="1"/>
          <p:nvPr/>
        </p:nvSpPr>
        <p:spPr>
          <a:xfrm>
            <a:off x="609600" y="489152"/>
            <a:ext cx="682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Powdered Bed (SLS – Select Laser Sintering)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2C9E6-534E-F7EC-AD61-BD1D704D7F81}"/>
              </a:ext>
            </a:extLst>
          </p:cNvPr>
          <p:cNvSpPr txBox="1"/>
          <p:nvPr/>
        </p:nvSpPr>
        <p:spPr>
          <a:xfrm>
            <a:off x="4463860" y="1397756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Stereolithography (SLA)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49F9D1-0E59-1C57-A8F7-4255FBCC0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0"/>
          <a:stretch/>
        </p:blipFill>
        <p:spPr>
          <a:xfrm>
            <a:off x="1146799" y="3352801"/>
            <a:ext cx="3058886" cy="3016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AAF8F3-5286-6935-1B75-A0AB3C8B9C5B}"/>
              </a:ext>
            </a:extLst>
          </p:cNvPr>
          <p:cNvSpPr txBox="1"/>
          <p:nvPr/>
        </p:nvSpPr>
        <p:spPr>
          <a:xfrm>
            <a:off x="4205685" y="543847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Fused Deposition Modeling (FDM)</a:t>
            </a:r>
          </a:p>
        </p:txBody>
      </p:sp>
    </p:spTree>
    <p:extLst>
      <p:ext uri="{BB962C8B-B14F-4D97-AF65-F5344CB8AC3E}">
        <p14:creationId xmlns:p14="http://schemas.microsoft.com/office/powerpoint/2010/main" val="11050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572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799"/>
            <a:ext cx="5165811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4" y="796046"/>
            <a:ext cx="3790605" cy="2217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05" y="3962400"/>
            <a:ext cx="31242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3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73722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8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5419725" cy="3047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" y="3429000"/>
            <a:ext cx="556260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304799"/>
            <a:ext cx="3764280" cy="2855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361188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3276600"/>
            <a:ext cx="4953000" cy="231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C15FCD-BB90-B960-B8DD-260C08ECAF73}"/>
              </a:ext>
            </a:extLst>
          </p:cNvPr>
          <p:cNvSpPr txBox="1"/>
          <p:nvPr/>
        </p:nvSpPr>
        <p:spPr>
          <a:xfrm>
            <a:off x="5562600" y="498783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Simple, geometric</a:t>
            </a:r>
          </a:p>
          <a:p>
            <a:pPr marL="285750" indent="-285750">
              <a:buFontTx/>
              <a:buChar char="-"/>
            </a:pPr>
            <a:r>
              <a:rPr lang="en-US" dirty="0"/>
              <a:t>Repetition, regular, organized</a:t>
            </a:r>
          </a:p>
          <a:p>
            <a:pPr marL="285750" indent="-285750">
              <a:buFontTx/>
              <a:buChar char="-"/>
            </a:pPr>
            <a:r>
              <a:rPr lang="en-US" dirty="0"/>
              <a:t>Rhythm</a:t>
            </a:r>
          </a:p>
          <a:p>
            <a:pPr marL="285750" indent="-285750">
              <a:buFontTx/>
              <a:buChar char="-"/>
            </a:pPr>
            <a:r>
              <a:rPr lang="en-US" dirty="0"/>
              <a:t>Minimalism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09875-FD94-EE6B-6CA5-53CFC7CF7BCA}"/>
              </a:ext>
            </a:extLst>
          </p:cNvPr>
          <p:cNvSpPr txBox="1"/>
          <p:nvPr/>
        </p:nvSpPr>
        <p:spPr>
          <a:xfrm>
            <a:off x="502920" y="5588000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Donald Judd</a:t>
            </a:r>
          </a:p>
        </p:txBody>
      </p:sp>
    </p:spTree>
    <p:extLst>
      <p:ext uri="{BB962C8B-B14F-4D97-AF65-F5344CB8AC3E}">
        <p14:creationId xmlns:p14="http://schemas.microsoft.com/office/powerpoint/2010/main" val="176058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258</Words>
  <Application>Microsoft Macintosh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Adobe Gothic Std B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F Greco</dc:creator>
  <cp:lastModifiedBy>Matthew Greco</cp:lastModifiedBy>
  <cp:revision>9</cp:revision>
  <dcterms:created xsi:type="dcterms:W3CDTF">2015-03-12T16:29:02Z</dcterms:created>
  <dcterms:modified xsi:type="dcterms:W3CDTF">2023-03-08T20:58:59Z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1855b2-0a05-4494-a903-f3f23f3f98e0_Enabled">
    <vt:lpwstr>true</vt:lpwstr>
  </property>
  <property fmtid="{D5CDD505-2E9C-101B-9397-08002B2CF9AE}" pid="3" name="MSIP_Label_fa1855b2-0a05-4494-a903-f3f23f3f98e0_SetDate">
    <vt:lpwstr>2023-03-08T20:32:56Z</vt:lpwstr>
  </property>
  <property fmtid="{D5CDD505-2E9C-101B-9397-08002B2CF9AE}" pid="4" name="MSIP_Label_fa1855b2-0a05-4494-a903-f3f23f3f98e0_Method">
    <vt:lpwstr>Standard</vt:lpwstr>
  </property>
  <property fmtid="{D5CDD505-2E9C-101B-9397-08002B2CF9AE}" pid="5" name="MSIP_Label_fa1855b2-0a05-4494-a903-f3f23f3f98e0_Name">
    <vt:lpwstr>defa4170-0d19-0005-0004-bc88714345d2</vt:lpwstr>
  </property>
  <property fmtid="{D5CDD505-2E9C-101B-9397-08002B2CF9AE}" pid="6" name="MSIP_Label_fa1855b2-0a05-4494-a903-f3f23f3f98e0_SiteId">
    <vt:lpwstr>6f60f0b3-5f06-4e09-9715-989dba8cc7d8</vt:lpwstr>
  </property>
  <property fmtid="{D5CDD505-2E9C-101B-9397-08002B2CF9AE}" pid="7" name="MSIP_Label_fa1855b2-0a05-4494-a903-f3f23f3f98e0_ActionId">
    <vt:lpwstr>b0cdad69-cc6c-4c35-8c19-812adf14a033</vt:lpwstr>
  </property>
  <property fmtid="{D5CDD505-2E9C-101B-9397-08002B2CF9AE}" pid="8" name="MSIP_Label_fa1855b2-0a05-4494-a903-f3f23f3f98e0_ContentBits">
    <vt:lpwstr>0</vt:lpwstr>
  </property>
</Properties>
</file>