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8" r:id="rId28"/>
    <p:sldId id="289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9" r:id="rId44"/>
    <p:sldId id="311" r:id="rId45"/>
    <p:sldId id="312" r:id="rId46"/>
    <p:sldId id="313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17" d="100"/>
          <a:sy n="117" d="100"/>
        </p:scale>
        <p:origin x="2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4e450d3ca_6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4e450d3ca_6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239405e8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239405e8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39405e8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239405e8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239405e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239405e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4e450d3ca_6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4e450d3ca_6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4e450d3ca_6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4e450d3ca_6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4e450d3ca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4e450d3ca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4e450d3ca_6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4e450d3ca_6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239405e8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239405e8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239405e8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239405e8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4e450d3ca_6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4e450d3ca_6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4e450d3ca_6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4e450d3ca_6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9215db61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9215db61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9215db617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9215db617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215db6174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9215db6174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9215db617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9215db617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215db6174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9215db6174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9215db6174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9215db6174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d239405e8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d239405e8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215db6174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9215db6174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4e450d3ca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4e450d3ca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4e450d3ca_6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4e450d3ca_6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practicequeens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practicequeens.org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G9570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827" y="1889602"/>
            <a:ext cx="4174173" cy="74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unnam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100"/>
            <a:ext cx="9143996" cy="235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1217171547 cop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1600" y="3583940"/>
            <a:ext cx="5161280" cy="387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imag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1600" y="2390140"/>
            <a:ext cx="5161280" cy="1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redAR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7662" y="2390140"/>
            <a:ext cx="3270578" cy="140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75" y="375775"/>
            <a:ext cx="6120025" cy="28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7607" y="3429000"/>
            <a:ext cx="6436793" cy="321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356975" y="3520032"/>
            <a:ext cx="1587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Ceramics Studio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635" y="532709"/>
            <a:ext cx="3860225" cy="514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4">
            <a:alphaModFix/>
          </a:blip>
          <a:srcRect l="5365" t="10518" r="5365" b="8882"/>
          <a:stretch/>
        </p:blipFill>
        <p:spPr>
          <a:xfrm>
            <a:off x="513050" y="3701840"/>
            <a:ext cx="4058949" cy="266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49" y="295275"/>
            <a:ext cx="4058950" cy="324638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4871635" y="5753229"/>
            <a:ext cx="315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3D Printing &amp; Mold Making </a:t>
            </a:r>
            <a:endParaRPr sz="2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00" y="1589550"/>
            <a:ext cx="8836400" cy="49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458100" y="297975"/>
            <a:ext cx="8227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 Work from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3D Modeling, Printing, &amp; </a:t>
            </a:r>
            <a:r>
              <a:rPr lang="en-US" sz="27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Slipcasting</a:t>
            </a:r>
            <a:r>
              <a:rPr lang="en-US" sz="2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Course </a:t>
            </a:r>
            <a:endParaRPr sz="27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63" y="786225"/>
            <a:ext cx="7935475" cy="446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651675" y="5391825"/>
            <a:ext cx="78879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3D Printing &amp; 3D Scanning Facilities - Ceramic and Bronze work produced using new 3D printing and scanning technologies.</a:t>
            </a:r>
            <a:endParaRPr sz="1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Examples of ceramic slip casting and examples of translation of materials - original to 3D scan to 3D print then invested and cast in bronze.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t="16206" r="33901" b="1640"/>
          <a:stretch/>
        </p:blipFill>
        <p:spPr>
          <a:xfrm>
            <a:off x="349102" y="85115"/>
            <a:ext cx="2242456" cy="60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767" y="85115"/>
            <a:ext cx="2881999" cy="557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0522" y="128271"/>
            <a:ext cx="2767206" cy="5998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2612568" y="5759925"/>
            <a:ext cx="372179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Gas Kiln Firing – Glaze Testing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424" y="152400"/>
            <a:ext cx="3691177" cy="492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5359" y="2912524"/>
            <a:ext cx="2574448" cy="304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035" y="3143122"/>
            <a:ext cx="3759324" cy="28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6">
            <a:alphaModFix/>
          </a:blip>
          <a:srcRect r="20407"/>
          <a:stretch/>
        </p:blipFill>
        <p:spPr>
          <a:xfrm>
            <a:off x="214625" y="206300"/>
            <a:ext cx="4588829" cy="336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214625" y="6066572"/>
            <a:ext cx="526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Ceramics Program Raku Firing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/>
        </p:nvSpPr>
        <p:spPr>
          <a:xfrm>
            <a:off x="270874" y="5476775"/>
            <a:ext cx="5378811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Ceramic Program Offsite Wood/Salt Firing Peter’s Valley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75" y="469950"/>
            <a:ext cx="8602254" cy="4842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 descr="IMG_3617-700x5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734" y="323596"/>
            <a:ext cx="6668746" cy="476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 descr="IMG_3623-700x5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429000"/>
            <a:ext cx="4156585" cy="296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6942480" y="602712"/>
            <a:ext cx="20796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On-site Bronze Foundry 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 descr="Klapper Hall Woodshop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080" y="491000"/>
            <a:ext cx="7599680" cy="569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1578700" y="5048475"/>
            <a:ext cx="3527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of two wood shops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Hall, QC</a:t>
            </a:r>
            <a:endParaRPr sz="2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1275"/>
            <a:ext cx="3877901" cy="29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 txBox="1"/>
          <p:nvPr/>
        </p:nvSpPr>
        <p:spPr>
          <a:xfrm>
            <a:off x="212200" y="4863325"/>
            <a:ext cx="35976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Photography &amp; Imaging Majors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 work in</a:t>
            </a: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Prof. Tony Gonzalez full color digital gum bichromate alternative process course</a:t>
            </a: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875" y="274650"/>
            <a:ext cx="5017127" cy="628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Queens_College_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050" y="748413"/>
            <a:ext cx="8525899" cy="344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309050" y="4399725"/>
            <a:ext cx="8526000" cy="1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Queens College CUNY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View From Queens College Campus Quad!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Space, Freedom, Proximity, &amp; Cost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925" y="152400"/>
            <a:ext cx="5352673" cy="401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58698" cy="319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98825"/>
            <a:ext cx="4042624" cy="303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4645950" y="4401775"/>
            <a:ext cx="3879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Photography &amp; Imaging students at work in the darkroom and outside making cyanotypes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91473" cy="374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273" y="152400"/>
            <a:ext cx="3695328" cy="492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048401"/>
            <a:ext cx="1992899" cy="26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7701" y="3073525"/>
            <a:ext cx="2724050" cy="3632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5275400" y="5303650"/>
            <a:ext cx="361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Photography &amp; Imaging Majors at work in one of our computer labs - designing and fabricating their own digital pinhole cameras using a laser cutter amongst other new technology.  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576263"/>
            <a:ext cx="8572500" cy="57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 txBox="1"/>
          <p:nvPr/>
        </p:nvSpPr>
        <p:spPr>
          <a:xfrm>
            <a:off x="285750" y="6238874"/>
            <a:ext cx="273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Painting studio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72" y="274638"/>
            <a:ext cx="5592569" cy="599803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7"/>
          <p:cNvSpPr txBox="1"/>
          <p:nvPr/>
        </p:nvSpPr>
        <p:spPr>
          <a:xfrm>
            <a:off x="5417000" y="4798325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6447050" y="274650"/>
            <a:ext cx="2640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Printmaking Studio</a:t>
            </a:r>
            <a:endParaRPr sz="3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8" descr="IMG_20150309_112614_75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15" b="1115"/>
          <a:stretch/>
        </p:blipFill>
        <p:spPr>
          <a:xfrm>
            <a:off x="410225" y="305529"/>
            <a:ext cx="82296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 txBox="1"/>
          <p:nvPr/>
        </p:nvSpPr>
        <p:spPr>
          <a:xfrm>
            <a:off x="410225" y="5154900"/>
            <a:ext cx="81813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Digital Imaging &amp; Digital Fabrication Labs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Queens College also has a Makerspace located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the Rosenthal Library and open to all students.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9" descr="Art_Newsletter_12_15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776" y="250890"/>
            <a:ext cx="6782368" cy="31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 descr="Klapper Imaging Lab_Makerbot 3D print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0563" y="3518820"/>
            <a:ext cx="3738151" cy="249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9" descr="Klapper Imaging Lab_Epson 990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808" y="3518820"/>
            <a:ext cx="3738152" cy="2492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/>
          <p:nvPr/>
        </p:nvSpPr>
        <p:spPr>
          <a:xfrm>
            <a:off x="640808" y="6010921"/>
            <a:ext cx="3376021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Digital Imaging Lab</a:t>
            </a:r>
            <a:endParaRPr sz="2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1" descr="Gesture+and+beyon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157" y="576839"/>
            <a:ext cx="7565571" cy="504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1"/>
          <p:cNvSpPr txBox="1"/>
          <p:nvPr/>
        </p:nvSpPr>
        <p:spPr>
          <a:xfrm>
            <a:off x="3034399" y="5623075"/>
            <a:ext cx="3301086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</a:rPr>
              <a:t>Performance at the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</a:rPr>
              <a:t>Godwin-</a:t>
            </a:r>
            <a:r>
              <a:rPr lang="en-US" sz="1800" b="1" dirty="0" err="1">
                <a:solidFill>
                  <a:srgbClr val="FFFFFF"/>
                </a:solidFill>
              </a:rPr>
              <a:t>Ternbach</a:t>
            </a:r>
            <a:r>
              <a:rPr lang="en-US" sz="1800" b="1" dirty="0">
                <a:solidFill>
                  <a:srgbClr val="FFFFFF"/>
                </a:solidFill>
              </a:rPr>
              <a:t> Museum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</a:rPr>
              <a:t> Klapper Hall</a:t>
            </a:r>
            <a:endParaRPr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204" y="360743"/>
            <a:ext cx="7767591" cy="55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5"/>
          <p:cNvSpPr txBox="1"/>
          <p:nvPr/>
        </p:nvSpPr>
        <p:spPr>
          <a:xfrm>
            <a:off x="5978489" y="5944200"/>
            <a:ext cx="36828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Art Gallery</a:t>
            </a:r>
            <a:endParaRPr sz="17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543" y="267150"/>
            <a:ext cx="7750628" cy="581297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6"/>
          <p:cNvSpPr txBox="1"/>
          <p:nvPr/>
        </p:nvSpPr>
        <p:spPr>
          <a:xfrm>
            <a:off x="-602635" y="6080122"/>
            <a:ext cx="4391700" cy="57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Art Gallery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1" descr="MFA Thesis Lecture Alejandro Salgado Cendales 2016 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167" y="329356"/>
            <a:ext cx="7728858" cy="579664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 txBox="1"/>
          <p:nvPr/>
        </p:nvSpPr>
        <p:spPr>
          <a:xfrm>
            <a:off x="6031333" y="6126000"/>
            <a:ext cx="44310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Art Gallery</a:t>
            </a:r>
            <a:endParaRPr sz="17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 descr="Paul_Klapper_Hall_Queens_College_-_Mar_20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307157" y="5405490"/>
            <a:ext cx="52422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 Department 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sculptures by Vito </a:t>
            </a:r>
            <a:r>
              <a:rPr lang="en-US" sz="2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Acconci</a:t>
            </a: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2" descr="18540057592_0975338b31_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384901"/>
            <a:ext cx="8305800" cy="553990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2"/>
          <p:cNvSpPr txBox="1"/>
          <p:nvPr/>
        </p:nvSpPr>
        <p:spPr>
          <a:xfrm>
            <a:off x="419100" y="5924805"/>
            <a:ext cx="41778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Flushing Queens, NYC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32757" y="849086"/>
            <a:ext cx="7478486" cy="560886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3"/>
          <p:cNvSpPr txBox="1"/>
          <p:nvPr/>
        </p:nvSpPr>
        <p:spPr>
          <a:xfrm>
            <a:off x="3004300" y="238225"/>
            <a:ext cx="3783600" cy="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Glenn Goldberg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4" descr="chloe_bass_091.jpg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24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84455" y="511628"/>
            <a:ext cx="7575089" cy="506185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4"/>
          <p:cNvSpPr txBox="1"/>
          <p:nvPr/>
        </p:nvSpPr>
        <p:spPr>
          <a:xfrm>
            <a:off x="3012299" y="5760772"/>
            <a:ext cx="3119400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</a:t>
            </a:r>
            <a:r>
              <a:rPr lang="en-US" sz="2100" b="1" dirty="0">
                <a:solidFill>
                  <a:srgbClr val="FFFFFF"/>
                </a:solidFill>
                <a:latin typeface="+mj-lt"/>
              </a:rPr>
              <a:t>Chloë Bass</a:t>
            </a:r>
            <a:endParaRPr sz="2100" b="1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5"/>
          <p:cNvSpPr txBox="1"/>
          <p:nvPr/>
        </p:nvSpPr>
        <p:spPr>
          <a:xfrm>
            <a:off x="-191164" y="1375026"/>
            <a:ext cx="45189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          Professor Kurt </a:t>
            </a:r>
            <a:r>
              <a:rPr lang="en-US" sz="21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Kauper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143" y="2420029"/>
            <a:ext cx="4795850" cy="37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0729" y="1375026"/>
            <a:ext cx="3721755" cy="371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875" y="3171293"/>
            <a:ext cx="4066950" cy="30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6"/>
          <p:cNvPicPr preferRelativeResize="0"/>
          <p:nvPr/>
        </p:nvPicPr>
        <p:blipFill rotWithShape="1">
          <a:blip r:embed="rId4">
            <a:alphaModFix/>
          </a:blip>
          <a:srcRect l="18716"/>
          <a:stretch/>
        </p:blipFill>
        <p:spPr>
          <a:xfrm>
            <a:off x="450925" y="221928"/>
            <a:ext cx="4849359" cy="447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6"/>
          <p:cNvPicPr preferRelativeResize="0"/>
          <p:nvPr/>
        </p:nvPicPr>
        <p:blipFill rotWithShape="1">
          <a:blip r:embed="rId5">
            <a:alphaModFix/>
          </a:blip>
          <a:srcRect t="19248"/>
          <a:stretch/>
        </p:blipFill>
        <p:spPr>
          <a:xfrm>
            <a:off x="708663" y="4125686"/>
            <a:ext cx="3800474" cy="23017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D0334-3996-8AA8-AC94-DB7F25D67FAD}"/>
              </a:ext>
            </a:extLst>
          </p:cNvPr>
          <p:cNvSpPr txBox="1"/>
          <p:nvPr/>
        </p:nvSpPr>
        <p:spPr>
          <a:xfrm>
            <a:off x="5683107" y="1513115"/>
            <a:ext cx="3009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</a:t>
            </a:r>
          </a:p>
          <a:p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Debra Priestly</a:t>
            </a:r>
            <a:endParaRPr lang="en-US" sz="2100" dirty="0">
              <a:latin typeface="+mj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404" name="Google Shape;404;p57" descr="mfa class t. mitchell 20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775" y="555225"/>
            <a:ext cx="7410450" cy="554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7"/>
          <p:cNvSpPr txBox="1"/>
          <p:nvPr/>
        </p:nvSpPr>
        <p:spPr>
          <a:xfrm>
            <a:off x="2848307" y="6122625"/>
            <a:ext cx="39639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Tyrone Mitchell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8" descr="Kdqm9OAO_400x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675" y="478525"/>
            <a:ext cx="5588000" cy="55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8"/>
          <p:cNvSpPr txBox="1"/>
          <p:nvPr/>
        </p:nvSpPr>
        <p:spPr>
          <a:xfrm>
            <a:off x="2263475" y="180175"/>
            <a:ext cx="38175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Professor Tony Gonzalez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8"/>
          <p:cNvSpPr txBox="1"/>
          <p:nvPr/>
        </p:nvSpPr>
        <p:spPr>
          <a:xfrm>
            <a:off x="5936700" y="1515337"/>
            <a:ext cx="32073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Tony Gonzalez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4953" y="3578600"/>
            <a:ext cx="3207450" cy="28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9" descr="02.19384518_st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394" y="1417250"/>
            <a:ext cx="6286863" cy="471514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 txBox="1"/>
          <p:nvPr/>
        </p:nvSpPr>
        <p:spPr>
          <a:xfrm>
            <a:off x="1037278" y="660289"/>
            <a:ext cx="40593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Sin-Ying Ho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59" descr="Ho, Sin-Ying | COLLEGE OF ART &amp; DESIG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690" y="548798"/>
            <a:ext cx="3226025" cy="32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260" y="912276"/>
            <a:ext cx="7314475" cy="572187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0"/>
          <p:cNvSpPr txBox="1"/>
          <p:nvPr/>
        </p:nvSpPr>
        <p:spPr>
          <a:xfrm>
            <a:off x="3441300" y="338993"/>
            <a:ext cx="57027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Matt Greco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1" descr="2010-Omrit-KWong-wF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052" y="259080"/>
            <a:ext cx="5081016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1" descr="2010-Omrit-Arianna-conservi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2500" y="2689920"/>
            <a:ext cx="508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1"/>
          <p:cNvSpPr txBox="1"/>
          <p:nvPr/>
        </p:nvSpPr>
        <p:spPr>
          <a:xfrm>
            <a:off x="416052" y="5048166"/>
            <a:ext cx="24462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Michael Nelson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61" descr="Michael Nelson - Archaeological Institute of Americ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4368" y="2689920"/>
            <a:ext cx="25527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6300" y="173600"/>
            <a:ext cx="2446200" cy="329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 descr="Klapper Studio Spac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1756725" y="360325"/>
            <a:ext cx="45708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Shared Studio Space (BFA)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90" y="684613"/>
            <a:ext cx="4915321" cy="54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2"/>
          <p:cNvSpPr txBox="1"/>
          <p:nvPr/>
        </p:nvSpPr>
        <p:spPr>
          <a:xfrm>
            <a:off x="5792791" y="5180257"/>
            <a:ext cx="2647547" cy="1383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Warren Woodfin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62" descr="Art History Faculty – Queens College 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0685" y="527008"/>
            <a:ext cx="2743825" cy="43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3"/>
          <p:cNvSpPr txBox="1"/>
          <p:nvPr/>
        </p:nvSpPr>
        <p:spPr>
          <a:xfrm>
            <a:off x="673596" y="1090057"/>
            <a:ext cx="53031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Lawrence Waldron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63" descr="Lawrence WALDRON | Assistant Professor | Ph.D. | City University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96" y="1860365"/>
            <a:ext cx="4710650" cy="47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3" descr="In the news: New book by art history professor Lawrence Waldron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8596" y="745943"/>
            <a:ext cx="310515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4"/>
          <p:cNvSpPr txBox="1"/>
          <p:nvPr/>
        </p:nvSpPr>
        <p:spPr>
          <a:xfrm>
            <a:off x="523213" y="5125971"/>
            <a:ext cx="38778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Professor Edward Powers</a:t>
            </a:r>
            <a:endParaRPr sz="21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64" descr="Marina Nebro: Arts and Culture - Art, Museums, Music, and Theatre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75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213" y="408258"/>
            <a:ext cx="4683475" cy="46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4" descr="Art History Faculty – Queens College 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2940" y="1733535"/>
            <a:ext cx="3336989" cy="407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2000" y="1335350"/>
            <a:ext cx="5225810" cy="514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6"/>
          <p:cNvSpPr txBox="1"/>
          <p:nvPr/>
        </p:nvSpPr>
        <p:spPr>
          <a:xfrm>
            <a:off x="2350075" y="556275"/>
            <a:ext cx="47001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</a:rPr>
              <a:t>Social Practice Queens (SPQ)</a:t>
            </a:r>
            <a:endParaRPr sz="23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00"/>
              </a:solidFill>
            </a:endParaRPr>
          </a:p>
          <a:p>
            <a:pPr marL="152400" marR="152400" lvl="0" indent="0" algn="ctr" rtl="0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FFFF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25" y="70900"/>
            <a:ext cx="8976251" cy="67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9"/>
          <p:cNvSpPr txBox="1"/>
          <p:nvPr/>
        </p:nvSpPr>
        <p:spPr>
          <a:xfrm>
            <a:off x="1020900" y="820160"/>
            <a:ext cx="7102200" cy="161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For academic year 2022-2023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Undergraduate tuition &amp; fees at Queens College CUNY: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 $7,538 for New York residents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 $15,488 for out-of-state students</a:t>
            </a:r>
            <a:endParaRPr sz="20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u="sng" dirty="0">
              <a:solidFill>
                <a:srgbClr val="FFFFFF"/>
              </a:solidFill>
            </a:endParaRPr>
          </a:p>
          <a:p>
            <a:pPr marL="152400" marR="152400" lvl="0" indent="0" algn="ctr" rtl="0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491" name="Google Shape;491;p69"/>
          <p:cNvSpPr txBox="1"/>
          <p:nvPr/>
        </p:nvSpPr>
        <p:spPr>
          <a:xfrm>
            <a:off x="908378" y="5320765"/>
            <a:ext cx="282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www.qc.cuny.edu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http://</a:t>
            </a:r>
            <a:r>
              <a:rPr lang="en-US" sz="1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art.qc.cuny.edu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69"/>
          <p:cNvSpPr txBox="1"/>
          <p:nvPr/>
        </p:nvSpPr>
        <p:spPr>
          <a:xfrm>
            <a:off x="626150" y="2896888"/>
            <a:ext cx="5514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MAJORS: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Studio Art BFA (72 Credits)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Photography &amp; Imaging BFA (63 Credits)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Design BFA (63 Credits)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Art History BA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Art Education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69"/>
          <p:cNvSpPr txBox="1"/>
          <p:nvPr/>
        </p:nvSpPr>
        <p:spPr>
          <a:xfrm>
            <a:off x="5586857" y="3197086"/>
            <a:ext cx="3336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MFA Studio Art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 Art History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Post Cert in Social Practice</a:t>
            </a:r>
            <a:endParaRPr sz="21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9"/>
          <p:cNvSpPr txBox="1"/>
          <p:nvPr/>
        </p:nvSpPr>
        <p:spPr>
          <a:xfrm>
            <a:off x="5596954" y="4832277"/>
            <a:ext cx="3870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OFFICE INFORMATION</a:t>
            </a: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Rm. 172</a:t>
            </a: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Phone: (718) 997-4800</a:t>
            </a: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Fax: (718) 997-4835</a:t>
            </a: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contact, email </a:t>
            </a: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art@qc.cuny.edu</a:t>
            </a: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00;p70">
            <a:extLst>
              <a:ext uri="{FF2B5EF4-FFF2-40B4-BE49-F238E27FC236}">
                <a16:creationId xmlns:a16="http://schemas.microsoft.com/office/drawing/2014/main" id="{7E3EB1D9-CAAC-BD7D-C511-B1A5CD2A91E5}"/>
              </a:ext>
            </a:extLst>
          </p:cNvPr>
          <p:cNvSpPr txBox="1"/>
          <p:nvPr/>
        </p:nvSpPr>
        <p:spPr>
          <a:xfrm>
            <a:off x="908378" y="5921215"/>
            <a:ext cx="4001079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http://www.socialpracticequeens.org/</a:t>
            </a:r>
            <a:endParaRPr sz="1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0" descr="Screen Shot 2018-02-26 at 10.53.4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347" y="596483"/>
            <a:ext cx="8689306" cy="566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500" y="337250"/>
            <a:ext cx="7671000" cy="57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844975" y="6165300"/>
            <a:ext cx="5286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Private Studio Space (MFA)</a:t>
            </a:r>
            <a:endParaRPr sz="19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 descr="MFA Studio_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40" y="396240"/>
            <a:ext cx="8117840" cy="608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 descr="1217171553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263" y="408025"/>
            <a:ext cx="6861476" cy="514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1141275" y="5688575"/>
            <a:ext cx="36168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Group Crit / Studio Visits with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Irish artist Elaine Byrne </a:t>
            </a:r>
            <a:endParaRPr sz="2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27" y="353716"/>
            <a:ext cx="7523179" cy="564238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319100" y="6005057"/>
            <a:ext cx="557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 Department Biennial Exhibition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Flushing Town Hall (BFA/MFA)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024" y="143013"/>
            <a:ext cx="5582979" cy="299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4">
            <a:alphaModFix/>
          </a:blip>
          <a:srcRect t="9822" b="13034"/>
          <a:stretch/>
        </p:blipFill>
        <p:spPr>
          <a:xfrm>
            <a:off x="82750" y="580071"/>
            <a:ext cx="3333749" cy="529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1024" y="3323274"/>
            <a:ext cx="5582979" cy="34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5660879" y="3348173"/>
            <a:ext cx="330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Senior Project Exhibition 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Klapper Hall Gallery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24281</TotalTime>
  <Words>453</Words>
  <Application>Microsoft Macintosh PowerPoint</Application>
  <PresentationFormat>On-screen Show (4:3)</PresentationFormat>
  <Paragraphs>85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Greco</cp:lastModifiedBy>
  <cp:revision>6</cp:revision>
  <dcterms:modified xsi:type="dcterms:W3CDTF">2023-03-20T17:10:35Z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a1855b2-0a05-4494-a903-f3f23f3f98e0_Enabled">
    <vt:lpwstr>true</vt:lpwstr>
  </property>
  <property fmtid="{D5CDD505-2E9C-101B-9397-08002B2CF9AE}" pid="3" name="MSIP_Label_fa1855b2-0a05-4494-a903-f3f23f3f98e0_SetDate">
    <vt:lpwstr>2023-03-03T20:29:18Z</vt:lpwstr>
  </property>
  <property fmtid="{D5CDD505-2E9C-101B-9397-08002B2CF9AE}" pid="4" name="MSIP_Label_fa1855b2-0a05-4494-a903-f3f23f3f98e0_Method">
    <vt:lpwstr>Standard</vt:lpwstr>
  </property>
  <property fmtid="{D5CDD505-2E9C-101B-9397-08002B2CF9AE}" pid="5" name="MSIP_Label_fa1855b2-0a05-4494-a903-f3f23f3f98e0_Name">
    <vt:lpwstr>defa4170-0d19-0005-0004-bc88714345d2</vt:lpwstr>
  </property>
  <property fmtid="{D5CDD505-2E9C-101B-9397-08002B2CF9AE}" pid="6" name="MSIP_Label_fa1855b2-0a05-4494-a903-f3f23f3f98e0_SiteId">
    <vt:lpwstr>6f60f0b3-5f06-4e09-9715-989dba8cc7d8</vt:lpwstr>
  </property>
  <property fmtid="{D5CDD505-2E9C-101B-9397-08002B2CF9AE}" pid="7" name="MSIP_Label_fa1855b2-0a05-4494-a903-f3f23f3f98e0_ActionId">
    <vt:lpwstr>30a75e9b-e333-4527-8e92-749e72887825</vt:lpwstr>
  </property>
  <property fmtid="{D5CDD505-2E9C-101B-9397-08002B2CF9AE}" pid="8" name="MSIP_Label_fa1855b2-0a05-4494-a903-f3f23f3f98e0_ContentBits">
    <vt:lpwstr>0</vt:lpwstr>
  </property>
</Properties>
</file>