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6" r:id="rId3"/>
    <p:sldId id="257" r:id="rId4"/>
    <p:sldId id="258" r:id="rId5"/>
    <p:sldId id="259" r:id="rId6"/>
    <p:sldId id="260" r:id="rId7"/>
    <p:sldId id="268" r:id="rId8"/>
    <p:sldId id="261" r:id="rId9"/>
    <p:sldId id="262" r:id="rId10"/>
    <p:sldId id="263" r:id="rId11"/>
    <p:sldId id="265"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3322"/>
    <a:srgbClr val="953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p:cViewPr varScale="1">
        <p:scale>
          <a:sx n="117" d="100"/>
          <a:sy n="117" d="100"/>
        </p:scale>
        <p:origin x="148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70D05DA-4099-4AF7-8278-BF658CE0D7DD}"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F98E3D3D-2AD7-4B1A-B5C2-00A12B95A185}">
      <dgm:prSet custT="1"/>
      <dgm:spPr/>
      <dgm:t>
        <a:bodyPr/>
        <a:lstStyle/>
        <a:p>
          <a:pPr algn="ctr"/>
          <a:r>
            <a:rPr lang="en-US" sz="1400" dirty="0"/>
            <a:t>Unlike mud or sand clay is unique in its physical properties. Clay is malleable (which means you can squish and squeeze it into a shape, and it will retain that shape) because of its ability to retain water. In ceramics we call this property of clay “plastic.”  </a:t>
          </a:r>
        </a:p>
      </dgm:t>
    </dgm:pt>
    <dgm:pt modelId="{721A7233-0D77-456F-AC1E-DCD7DC0410D4}" type="parTrans" cxnId="{6A8D47A6-9582-4D4B-AF51-ABB81863B987}">
      <dgm:prSet/>
      <dgm:spPr/>
      <dgm:t>
        <a:bodyPr/>
        <a:lstStyle/>
        <a:p>
          <a:endParaRPr lang="en-US"/>
        </a:p>
      </dgm:t>
    </dgm:pt>
    <dgm:pt modelId="{658B3EEF-F83B-494D-B812-EEE1024CB423}" type="sibTrans" cxnId="{6A8D47A6-9582-4D4B-AF51-ABB81863B987}">
      <dgm:prSet/>
      <dgm:spPr/>
      <dgm:t>
        <a:bodyPr/>
        <a:lstStyle/>
        <a:p>
          <a:endParaRPr lang="en-US"/>
        </a:p>
      </dgm:t>
    </dgm:pt>
    <dgm:pt modelId="{C88FD66C-BB55-408A-9937-813C9C2F0F85}">
      <dgm:prSet/>
      <dgm:spPr/>
      <dgm:t>
        <a:bodyPr/>
        <a:lstStyle/>
        <a:p>
          <a:r>
            <a:rPr lang="en-US" dirty="0"/>
            <a:t>When clay is subjected to heat it undergoes a physical/chemical change that hardens the clay into “ceramic,” when clay has become hardened by heat, we call it “fired.”  </a:t>
          </a:r>
        </a:p>
      </dgm:t>
    </dgm:pt>
    <dgm:pt modelId="{5E84F476-640D-4A94-B0FD-11F2327A6390}" type="parTrans" cxnId="{C5988E6F-88AA-4EC3-8E5E-59CCD06DE2E0}">
      <dgm:prSet/>
      <dgm:spPr/>
      <dgm:t>
        <a:bodyPr/>
        <a:lstStyle/>
        <a:p>
          <a:endParaRPr lang="en-US"/>
        </a:p>
      </dgm:t>
    </dgm:pt>
    <dgm:pt modelId="{2856EF63-0176-4802-8BA8-F5CFF072AFD1}" type="sibTrans" cxnId="{C5988E6F-88AA-4EC3-8E5E-59CCD06DE2E0}">
      <dgm:prSet/>
      <dgm:spPr/>
      <dgm:t>
        <a:bodyPr/>
        <a:lstStyle/>
        <a:p>
          <a:endParaRPr lang="en-US"/>
        </a:p>
      </dgm:t>
    </dgm:pt>
    <dgm:pt modelId="{5EF4FBBC-200E-448C-BA94-5B005DEC11A2}">
      <dgm:prSet/>
      <dgm:spPr/>
      <dgm:t>
        <a:bodyPr/>
        <a:lstStyle/>
        <a:p>
          <a:r>
            <a:rPr lang="en-US" dirty="0"/>
            <a:t>This ability of clay to be plastic when wet and be hardened by fire is one of the unique aspects of clay. </a:t>
          </a:r>
        </a:p>
      </dgm:t>
    </dgm:pt>
    <dgm:pt modelId="{D14819D6-1E9B-472D-879E-C1C4B08775C1}" type="parTrans" cxnId="{BFC6C721-A3E8-4825-9048-D438F82228DE}">
      <dgm:prSet/>
      <dgm:spPr/>
      <dgm:t>
        <a:bodyPr/>
        <a:lstStyle/>
        <a:p>
          <a:endParaRPr lang="en-US"/>
        </a:p>
      </dgm:t>
    </dgm:pt>
    <dgm:pt modelId="{AA4523E5-DE77-461A-9DD6-28C2087E6422}" type="sibTrans" cxnId="{BFC6C721-A3E8-4825-9048-D438F82228DE}">
      <dgm:prSet/>
      <dgm:spPr/>
      <dgm:t>
        <a:bodyPr/>
        <a:lstStyle/>
        <a:p>
          <a:endParaRPr lang="en-US"/>
        </a:p>
      </dgm:t>
    </dgm:pt>
    <dgm:pt modelId="{3663F030-7D28-4AA6-BF4A-6A2FBC7DDB4E}" type="pres">
      <dgm:prSet presAssocID="{670D05DA-4099-4AF7-8278-BF658CE0D7DD}" presName="root" presStyleCnt="0">
        <dgm:presLayoutVars>
          <dgm:dir/>
          <dgm:resizeHandles val="exact"/>
        </dgm:presLayoutVars>
      </dgm:prSet>
      <dgm:spPr/>
    </dgm:pt>
    <dgm:pt modelId="{73F7060D-AD3B-40F6-B49D-56AE2E0655F0}" type="pres">
      <dgm:prSet presAssocID="{F98E3D3D-2AD7-4B1A-B5C2-00A12B95A185}" presName="compNode" presStyleCnt="0"/>
      <dgm:spPr/>
    </dgm:pt>
    <dgm:pt modelId="{AE53FEF3-6E18-41EC-BCB9-FD959F21B3A3}" type="pres">
      <dgm:prSet presAssocID="{F98E3D3D-2AD7-4B1A-B5C2-00A12B95A185}" presName="iconRect" presStyleLbl="node1" presStyleIdx="0" presStyleCnt="3" custScaleX="137303" custScaleY="131996" custLinFactNeighborX="18153" custLinFactNeighborY="-15188"/>
      <dgm:spPr>
        <a:blipFill>
          <a:blip xmlns:r="http://schemas.openxmlformats.org/officeDocument/2006/relationships" r:embed="rId1">
            <a:extLst>
              <a:ext uri="{96DAC541-7B7A-43D3-8B79-37D633B846F1}">
                <asvg:svgBlip xmlns:asvg="http://schemas.microsoft.com/office/drawing/2016/SVG/main" r:embed="rId2"/>
              </a:ext>
            </a:extLst>
          </a:blip>
          <a:srcRect/>
          <a:stretch>
            <a:fillRect t="-2000" b="-2000"/>
          </a:stretch>
        </a:blipFill>
        <a:ln>
          <a:noFill/>
        </a:ln>
      </dgm:spPr>
      <dgm:extLst>
        <a:ext uri="{E40237B7-FDA0-4F09-8148-C483321AD2D9}">
          <dgm14:cNvPr xmlns:dgm14="http://schemas.microsoft.com/office/drawing/2010/diagram" id="0" name="" descr="Highway scene with solid fill"/>
        </a:ext>
      </dgm:extLst>
    </dgm:pt>
    <dgm:pt modelId="{64D813B2-5CB7-413A-BDE0-037236FAC7AA}" type="pres">
      <dgm:prSet presAssocID="{F98E3D3D-2AD7-4B1A-B5C2-00A12B95A185}" presName="spaceRect" presStyleCnt="0"/>
      <dgm:spPr/>
    </dgm:pt>
    <dgm:pt modelId="{39A90AEF-27E6-4CB9-B584-58403F5804A7}" type="pres">
      <dgm:prSet presAssocID="{F98E3D3D-2AD7-4B1A-B5C2-00A12B95A185}" presName="textRect" presStyleLbl="revTx" presStyleIdx="0" presStyleCnt="3" custScaleX="106464" custScaleY="108791" custLinFactNeighborX="8407" custLinFactNeighborY="-14421">
        <dgm:presLayoutVars>
          <dgm:chMax val="1"/>
          <dgm:chPref val="1"/>
        </dgm:presLayoutVars>
      </dgm:prSet>
      <dgm:spPr/>
    </dgm:pt>
    <dgm:pt modelId="{4A57A9D3-A13E-48F6-9C06-CD94B76ADF12}" type="pres">
      <dgm:prSet presAssocID="{658B3EEF-F83B-494D-B812-EEE1024CB423}" presName="sibTrans" presStyleCnt="0"/>
      <dgm:spPr/>
    </dgm:pt>
    <dgm:pt modelId="{9544ECD4-894A-472A-9B16-445392187376}" type="pres">
      <dgm:prSet presAssocID="{C88FD66C-BB55-408A-9937-813C9C2F0F85}" presName="compNode" presStyleCnt="0"/>
      <dgm:spPr/>
    </dgm:pt>
    <dgm:pt modelId="{AC710725-B79F-4341-9D6A-89A6E5593DB8}" type="pres">
      <dgm:prSet presAssocID="{C88FD66C-BB55-408A-9937-813C9C2F0F85}" presName="iconRect" presStyleLbl="node1" presStyleIdx="1" presStyleCnt="3" custScaleX="158835" custScaleY="152885" custLinFactNeighborX="4306" custLinFactNeighborY="-2492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lash"/>
        </a:ext>
      </dgm:extLst>
    </dgm:pt>
    <dgm:pt modelId="{4A2DDFEF-57E1-425C-8D36-DCEE33363276}" type="pres">
      <dgm:prSet presAssocID="{C88FD66C-BB55-408A-9937-813C9C2F0F85}" presName="spaceRect" presStyleCnt="0"/>
      <dgm:spPr/>
    </dgm:pt>
    <dgm:pt modelId="{EB025CD5-7CE0-4E21-A4DB-16F94184D1E1}" type="pres">
      <dgm:prSet presAssocID="{C88FD66C-BB55-408A-9937-813C9C2F0F85}" presName="textRect" presStyleLbl="revTx" presStyleIdx="1" presStyleCnt="3" custLinFactNeighborX="3553" custLinFactNeighborY="-23881">
        <dgm:presLayoutVars>
          <dgm:chMax val="1"/>
          <dgm:chPref val="1"/>
        </dgm:presLayoutVars>
      </dgm:prSet>
      <dgm:spPr/>
    </dgm:pt>
    <dgm:pt modelId="{3E79B125-11CF-48C8-A00A-9A6B95018F2A}" type="pres">
      <dgm:prSet presAssocID="{2856EF63-0176-4802-8BA8-F5CFF072AFD1}" presName="sibTrans" presStyleCnt="0"/>
      <dgm:spPr/>
    </dgm:pt>
    <dgm:pt modelId="{5F37B65D-D2CB-45F4-A085-66F191AC89A3}" type="pres">
      <dgm:prSet presAssocID="{5EF4FBBC-200E-448C-BA94-5B005DEC11A2}" presName="compNode" presStyleCnt="0"/>
      <dgm:spPr/>
    </dgm:pt>
    <dgm:pt modelId="{173C2B10-8773-4E10-AC19-E8543A34E1A7}" type="pres">
      <dgm:prSet presAssocID="{5EF4FBBC-200E-448C-BA94-5B005DEC11A2}" presName="iconRect" presStyleLbl="node1" presStyleIdx="2" presStyleCnt="3" custScaleX="157602" custScaleY="152885" custLinFactNeighborX="-15396" custLinFactNeighborY="-3631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nfire"/>
        </a:ext>
      </dgm:extLst>
    </dgm:pt>
    <dgm:pt modelId="{D39046AE-F072-4354-B356-31809993D812}" type="pres">
      <dgm:prSet presAssocID="{5EF4FBBC-200E-448C-BA94-5B005DEC11A2}" presName="spaceRect" presStyleCnt="0"/>
      <dgm:spPr/>
    </dgm:pt>
    <dgm:pt modelId="{E831A17C-FDB7-4678-BB7F-3B1C34DA58FA}" type="pres">
      <dgm:prSet presAssocID="{5EF4FBBC-200E-448C-BA94-5B005DEC11A2}" presName="textRect" presStyleLbl="revTx" presStyleIdx="2" presStyleCnt="3" custLinFactNeighborX="-9155" custLinFactNeighborY="-22281">
        <dgm:presLayoutVars>
          <dgm:chMax val="1"/>
          <dgm:chPref val="1"/>
        </dgm:presLayoutVars>
      </dgm:prSet>
      <dgm:spPr/>
    </dgm:pt>
  </dgm:ptLst>
  <dgm:cxnLst>
    <dgm:cxn modelId="{520DCF1A-B0A5-4D8F-A43A-1201F6E1E024}" type="presOf" srcId="{C88FD66C-BB55-408A-9937-813C9C2F0F85}" destId="{EB025CD5-7CE0-4E21-A4DB-16F94184D1E1}" srcOrd="0" destOrd="0" presId="urn:microsoft.com/office/officeart/2018/2/layout/IconLabelList"/>
    <dgm:cxn modelId="{BFC6C721-A3E8-4825-9048-D438F82228DE}" srcId="{670D05DA-4099-4AF7-8278-BF658CE0D7DD}" destId="{5EF4FBBC-200E-448C-BA94-5B005DEC11A2}" srcOrd="2" destOrd="0" parTransId="{D14819D6-1E9B-472D-879E-C1C4B08775C1}" sibTransId="{AA4523E5-DE77-461A-9DD6-28C2087E6422}"/>
    <dgm:cxn modelId="{C5988E6F-88AA-4EC3-8E5E-59CCD06DE2E0}" srcId="{670D05DA-4099-4AF7-8278-BF658CE0D7DD}" destId="{C88FD66C-BB55-408A-9937-813C9C2F0F85}" srcOrd="1" destOrd="0" parTransId="{5E84F476-640D-4A94-B0FD-11F2327A6390}" sibTransId="{2856EF63-0176-4802-8BA8-F5CFF072AFD1}"/>
    <dgm:cxn modelId="{B32FF7A3-69B6-49A1-8886-4993B7D6819A}" type="presOf" srcId="{F98E3D3D-2AD7-4B1A-B5C2-00A12B95A185}" destId="{39A90AEF-27E6-4CB9-B584-58403F5804A7}" srcOrd="0" destOrd="0" presId="urn:microsoft.com/office/officeart/2018/2/layout/IconLabelList"/>
    <dgm:cxn modelId="{6A8D47A6-9582-4D4B-AF51-ABB81863B987}" srcId="{670D05DA-4099-4AF7-8278-BF658CE0D7DD}" destId="{F98E3D3D-2AD7-4B1A-B5C2-00A12B95A185}" srcOrd="0" destOrd="0" parTransId="{721A7233-0D77-456F-AC1E-DCD7DC0410D4}" sibTransId="{658B3EEF-F83B-494D-B812-EEE1024CB423}"/>
    <dgm:cxn modelId="{4F5A53BB-5612-4204-BF52-B7F3678A93CF}" type="presOf" srcId="{670D05DA-4099-4AF7-8278-BF658CE0D7DD}" destId="{3663F030-7D28-4AA6-BF4A-6A2FBC7DDB4E}" srcOrd="0" destOrd="0" presId="urn:microsoft.com/office/officeart/2018/2/layout/IconLabelList"/>
    <dgm:cxn modelId="{778867F7-2C2B-4523-9452-12C16C247F34}" type="presOf" srcId="{5EF4FBBC-200E-448C-BA94-5B005DEC11A2}" destId="{E831A17C-FDB7-4678-BB7F-3B1C34DA58FA}" srcOrd="0" destOrd="0" presId="urn:microsoft.com/office/officeart/2018/2/layout/IconLabelList"/>
    <dgm:cxn modelId="{AF01A388-4BB0-4924-8463-8C2F9113818A}" type="presParOf" srcId="{3663F030-7D28-4AA6-BF4A-6A2FBC7DDB4E}" destId="{73F7060D-AD3B-40F6-B49D-56AE2E0655F0}" srcOrd="0" destOrd="0" presId="urn:microsoft.com/office/officeart/2018/2/layout/IconLabelList"/>
    <dgm:cxn modelId="{325CAAB6-C416-4C2C-AA81-EF6D3FA59B6A}" type="presParOf" srcId="{73F7060D-AD3B-40F6-B49D-56AE2E0655F0}" destId="{AE53FEF3-6E18-41EC-BCB9-FD959F21B3A3}" srcOrd="0" destOrd="0" presId="urn:microsoft.com/office/officeart/2018/2/layout/IconLabelList"/>
    <dgm:cxn modelId="{863CC795-5951-4DCA-9593-38F36CF7A0D7}" type="presParOf" srcId="{73F7060D-AD3B-40F6-B49D-56AE2E0655F0}" destId="{64D813B2-5CB7-413A-BDE0-037236FAC7AA}" srcOrd="1" destOrd="0" presId="urn:microsoft.com/office/officeart/2018/2/layout/IconLabelList"/>
    <dgm:cxn modelId="{1AA2ED0A-752B-4D6E-BEE3-91B9427644E5}" type="presParOf" srcId="{73F7060D-AD3B-40F6-B49D-56AE2E0655F0}" destId="{39A90AEF-27E6-4CB9-B584-58403F5804A7}" srcOrd="2" destOrd="0" presId="urn:microsoft.com/office/officeart/2018/2/layout/IconLabelList"/>
    <dgm:cxn modelId="{A4370D7D-97AE-4CBF-9A99-41E3EF8186B6}" type="presParOf" srcId="{3663F030-7D28-4AA6-BF4A-6A2FBC7DDB4E}" destId="{4A57A9D3-A13E-48F6-9C06-CD94B76ADF12}" srcOrd="1" destOrd="0" presId="urn:microsoft.com/office/officeart/2018/2/layout/IconLabelList"/>
    <dgm:cxn modelId="{7B40DC7F-3473-4F01-9FB5-F925846E29BE}" type="presParOf" srcId="{3663F030-7D28-4AA6-BF4A-6A2FBC7DDB4E}" destId="{9544ECD4-894A-472A-9B16-445392187376}" srcOrd="2" destOrd="0" presId="urn:microsoft.com/office/officeart/2018/2/layout/IconLabelList"/>
    <dgm:cxn modelId="{C0973775-5F47-4CA8-A7AE-090A46A3D090}" type="presParOf" srcId="{9544ECD4-894A-472A-9B16-445392187376}" destId="{AC710725-B79F-4341-9D6A-89A6E5593DB8}" srcOrd="0" destOrd="0" presId="urn:microsoft.com/office/officeart/2018/2/layout/IconLabelList"/>
    <dgm:cxn modelId="{C476F1E5-9E80-4344-80AC-D6D3CE325A68}" type="presParOf" srcId="{9544ECD4-894A-472A-9B16-445392187376}" destId="{4A2DDFEF-57E1-425C-8D36-DCEE33363276}" srcOrd="1" destOrd="0" presId="urn:microsoft.com/office/officeart/2018/2/layout/IconLabelList"/>
    <dgm:cxn modelId="{39F7CFE9-9F99-4D2A-8B54-0B2B2391827B}" type="presParOf" srcId="{9544ECD4-894A-472A-9B16-445392187376}" destId="{EB025CD5-7CE0-4E21-A4DB-16F94184D1E1}" srcOrd="2" destOrd="0" presId="urn:microsoft.com/office/officeart/2018/2/layout/IconLabelList"/>
    <dgm:cxn modelId="{F25A4991-9AB4-41E3-977A-689F6402F2DD}" type="presParOf" srcId="{3663F030-7D28-4AA6-BF4A-6A2FBC7DDB4E}" destId="{3E79B125-11CF-48C8-A00A-9A6B95018F2A}" srcOrd="3" destOrd="0" presId="urn:microsoft.com/office/officeart/2018/2/layout/IconLabelList"/>
    <dgm:cxn modelId="{AE01E742-A4A0-4EB9-B56E-0AC883DF3661}" type="presParOf" srcId="{3663F030-7D28-4AA6-BF4A-6A2FBC7DDB4E}" destId="{5F37B65D-D2CB-45F4-A085-66F191AC89A3}" srcOrd="4" destOrd="0" presId="urn:microsoft.com/office/officeart/2018/2/layout/IconLabelList"/>
    <dgm:cxn modelId="{09B19DEC-D362-4B86-A019-C1856338A554}" type="presParOf" srcId="{5F37B65D-D2CB-45F4-A085-66F191AC89A3}" destId="{173C2B10-8773-4E10-AC19-E8543A34E1A7}" srcOrd="0" destOrd="0" presId="urn:microsoft.com/office/officeart/2018/2/layout/IconLabelList"/>
    <dgm:cxn modelId="{D311DA5A-4AB6-4980-9BFB-EC7892D50C5D}" type="presParOf" srcId="{5F37B65D-D2CB-45F4-A085-66F191AC89A3}" destId="{D39046AE-F072-4354-B356-31809993D812}" srcOrd="1" destOrd="0" presId="urn:microsoft.com/office/officeart/2018/2/layout/IconLabelList"/>
    <dgm:cxn modelId="{76EF7B86-9284-4EFF-A81C-1C863AC17A20}" type="presParOf" srcId="{5F37B65D-D2CB-45F4-A085-66F191AC89A3}" destId="{E831A17C-FDB7-4678-BB7F-3B1C34DA58FA}" srcOrd="2" destOrd="0" presId="urn:microsoft.com/office/officeart/2018/2/layout/IconLabel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8E5314-CDF1-4CED-B653-26746220F2A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3355F10-63A1-4FDD-BF7C-D24D62E0D4EF}">
      <dgm:prSet/>
      <dgm:spPr/>
      <dgm:t>
        <a:bodyPr/>
        <a:lstStyle/>
        <a:p>
          <a:r>
            <a:rPr lang="en-US" dirty="0"/>
            <a:t>Clay wants to be fired to its top temperature which will make it “vitrified” and therefore most dense and durable. Glaze wants to be fired to the precise temperature so that the chemicals in the glaze react appropriately.</a:t>
          </a:r>
        </a:p>
      </dgm:t>
    </dgm:pt>
    <dgm:pt modelId="{C2B4EB68-FB46-401A-8876-0442A50CA746}" type="parTrans" cxnId="{6342A828-E637-4BBC-9058-3CCE202A94BC}">
      <dgm:prSet/>
      <dgm:spPr/>
      <dgm:t>
        <a:bodyPr/>
        <a:lstStyle/>
        <a:p>
          <a:endParaRPr lang="en-US"/>
        </a:p>
      </dgm:t>
    </dgm:pt>
    <dgm:pt modelId="{B37599C8-706A-48C0-B6C5-FC1D8DDE9207}" type="sibTrans" cxnId="{6342A828-E637-4BBC-9058-3CCE202A94BC}">
      <dgm:prSet/>
      <dgm:spPr/>
      <dgm:t>
        <a:bodyPr/>
        <a:lstStyle/>
        <a:p>
          <a:endParaRPr lang="en-US"/>
        </a:p>
      </dgm:t>
    </dgm:pt>
    <dgm:pt modelId="{BA9A4ED1-37FF-4AA0-8E53-8F6582F035CA}">
      <dgm:prSet/>
      <dgm:spPr/>
      <dgm:t>
        <a:bodyPr/>
        <a:lstStyle/>
        <a:p>
          <a:r>
            <a:rPr lang="en-US" dirty="0"/>
            <a:t>Be aware of the cone number of your clay which signifies its top temperature. In this course we are using a cone 10 porcelain.</a:t>
          </a:r>
        </a:p>
      </dgm:t>
    </dgm:pt>
    <dgm:pt modelId="{E1FD945D-633A-4C75-8A0F-F7A24A504778}" type="parTrans" cxnId="{CC31D97D-7156-48B9-AD51-5E2DE4A3BE57}">
      <dgm:prSet/>
      <dgm:spPr/>
      <dgm:t>
        <a:bodyPr/>
        <a:lstStyle/>
        <a:p>
          <a:endParaRPr lang="en-US"/>
        </a:p>
      </dgm:t>
    </dgm:pt>
    <dgm:pt modelId="{47E62534-9561-4384-861C-A3C419064E9F}" type="sibTrans" cxnId="{CC31D97D-7156-48B9-AD51-5E2DE4A3BE57}">
      <dgm:prSet/>
      <dgm:spPr/>
      <dgm:t>
        <a:bodyPr/>
        <a:lstStyle/>
        <a:p>
          <a:endParaRPr lang="en-US"/>
        </a:p>
      </dgm:t>
    </dgm:pt>
    <dgm:pt modelId="{0C237286-8AE7-4AE0-9ECD-993BAC7A7D27}">
      <dgm:prSet/>
      <dgm:spPr/>
      <dgm:t>
        <a:bodyPr/>
        <a:lstStyle/>
        <a:p>
          <a:r>
            <a:rPr lang="en-US" dirty="0"/>
            <a:t>You can fire clay to a lower temp but NEVER a higher temp - then it is designed for.</a:t>
          </a:r>
        </a:p>
      </dgm:t>
    </dgm:pt>
    <dgm:pt modelId="{CAE82E83-11EA-43D9-A875-4D912F77F972}" type="parTrans" cxnId="{97C24593-A2EB-4D50-8938-CA6763C3C291}">
      <dgm:prSet/>
      <dgm:spPr/>
      <dgm:t>
        <a:bodyPr/>
        <a:lstStyle/>
        <a:p>
          <a:endParaRPr lang="en-US"/>
        </a:p>
      </dgm:t>
    </dgm:pt>
    <dgm:pt modelId="{72BF5F6A-53C3-46E5-B84E-87B948B20234}" type="sibTrans" cxnId="{97C24593-A2EB-4D50-8938-CA6763C3C291}">
      <dgm:prSet/>
      <dgm:spPr/>
      <dgm:t>
        <a:bodyPr/>
        <a:lstStyle/>
        <a:p>
          <a:endParaRPr lang="en-US"/>
        </a:p>
      </dgm:t>
    </dgm:pt>
    <dgm:pt modelId="{61ADD9DB-22D2-4C4B-A500-5A59D4C179C0}">
      <dgm:prSet/>
      <dgm:spPr/>
      <dgm:t>
        <a:bodyPr/>
        <a:lstStyle/>
        <a:p>
          <a:r>
            <a:rPr lang="en-US" dirty="0"/>
            <a:t>Glazes need to be fired to a precise temperature.</a:t>
          </a:r>
        </a:p>
      </dgm:t>
    </dgm:pt>
    <dgm:pt modelId="{6A4B4A1A-187E-4443-8AB0-3A1F4A715746}" type="parTrans" cxnId="{EC0CCD58-8309-4FAB-98E0-33006A8A251B}">
      <dgm:prSet/>
      <dgm:spPr/>
      <dgm:t>
        <a:bodyPr/>
        <a:lstStyle/>
        <a:p>
          <a:endParaRPr lang="en-US"/>
        </a:p>
      </dgm:t>
    </dgm:pt>
    <dgm:pt modelId="{B67DC066-7AC9-4F93-AF11-355EC08FC18F}" type="sibTrans" cxnId="{EC0CCD58-8309-4FAB-98E0-33006A8A251B}">
      <dgm:prSet/>
      <dgm:spPr/>
      <dgm:t>
        <a:bodyPr/>
        <a:lstStyle/>
        <a:p>
          <a:endParaRPr lang="en-US"/>
        </a:p>
      </dgm:t>
    </dgm:pt>
    <dgm:pt modelId="{AFC7CD32-7A1F-4684-ADE0-66E80041A876}" type="pres">
      <dgm:prSet presAssocID="{268E5314-CDF1-4CED-B653-26746220F2AF}" presName="root" presStyleCnt="0">
        <dgm:presLayoutVars>
          <dgm:dir/>
          <dgm:resizeHandles val="exact"/>
        </dgm:presLayoutVars>
      </dgm:prSet>
      <dgm:spPr/>
    </dgm:pt>
    <dgm:pt modelId="{DA135E8B-412F-46D9-BC47-43CB19FD1AB8}" type="pres">
      <dgm:prSet presAssocID="{83355F10-63A1-4FDD-BF7C-D24D62E0D4EF}" presName="compNode" presStyleCnt="0"/>
      <dgm:spPr/>
    </dgm:pt>
    <dgm:pt modelId="{DA51F9DB-2B06-499B-9DD6-96CC24BBC8B8}" type="pres">
      <dgm:prSet presAssocID="{83355F10-63A1-4FDD-BF7C-D24D62E0D4EF}" presName="bgRect" presStyleLbl="bgShp" presStyleIdx="0" presStyleCnt="4"/>
      <dgm:spPr/>
    </dgm:pt>
    <dgm:pt modelId="{D115340E-BA03-486A-BB5C-6A4E73810CE2}" type="pres">
      <dgm:prSet presAssocID="{83355F10-63A1-4FDD-BF7C-D24D62E0D4EF}"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uscular arm with solid fill"/>
        </a:ext>
      </dgm:extLst>
    </dgm:pt>
    <dgm:pt modelId="{6A0AF875-9D16-410A-B8F7-01CB77605C69}" type="pres">
      <dgm:prSet presAssocID="{83355F10-63A1-4FDD-BF7C-D24D62E0D4EF}" presName="spaceRect" presStyleCnt="0"/>
      <dgm:spPr/>
    </dgm:pt>
    <dgm:pt modelId="{F1E64133-E831-4335-87C4-90CD2620CE33}" type="pres">
      <dgm:prSet presAssocID="{83355F10-63A1-4FDD-BF7C-D24D62E0D4EF}" presName="parTx" presStyleLbl="revTx" presStyleIdx="0" presStyleCnt="4">
        <dgm:presLayoutVars>
          <dgm:chMax val="0"/>
          <dgm:chPref val="0"/>
        </dgm:presLayoutVars>
      </dgm:prSet>
      <dgm:spPr/>
    </dgm:pt>
    <dgm:pt modelId="{36EC9C14-CEF2-4327-B4A4-990C85A6A75F}" type="pres">
      <dgm:prSet presAssocID="{B37599C8-706A-48C0-B6C5-FC1D8DDE9207}" presName="sibTrans" presStyleCnt="0"/>
      <dgm:spPr/>
    </dgm:pt>
    <dgm:pt modelId="{B10DDB54-E59D-4972-859C-431D986D80CD}" type="pres">
      <dgm:prSet presAssocID="{BA9A4ED1-37FF-4AA0-8E53-8F6582F035CA}" presName="compNode" presStyleCnt="0"/>
      <dgm:spPr/>
    </dgm:pt>
    <dgm:pt modelId="{E79CBE2E-7642-48CD-BB40-653485BFCCE6}" type="pres">
      <dgm:prSet presAssocID="{BA9A4ED1-37FF-4AA0-8E53-8F6582F035CA}" presName="bgRect" presStyleLbl="bgShp" presStyleIdx="1" presStyleCnt="4"/>
      <dgm:spPr/>
    </dgm:pt>
    <dgm:pt modelId="{03D8A13D-AC2F-4C3D-A74C-93A2F97DD329}" type="pres">
      <dgm:prSet presAssocID="{BA9A4ED1-37FF-4AA0-8E53-8F6582F035CA}"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hermometer with solid fill"/>
        </a:ext>
      </dgm:extLst>
    </dgm:pt>
    <dgm:pt modelId="{E525F6D9-D6A5-4569-B14C-1BFEEE51AE42}" type="pres">
      <dgm:prSet presAssocID="{BA9A4ED1-37FF-4AA0-8E53-8F6582F035CA}" presName="spaceRect" presStyleCnt="0"/>
      <dgm:spPr/>
    </dgm:pt>
    <dgm:pt modelId="{F59DF3AF-92D2-41F0-A5E6-DF06D561DDCD}" type="pres">
      <dgm:prSet presAssocID="{BA9A4ED1-37FF-4AA0-8E53-8F6582F035CA}" presName="parTx" presStyleLbl="revTx" presStyleIdx="1" presStyleCnt="4">
        <dgm:presLayoutVars>
          <dgm:chMax val="0"/>
          <dgm:chPref val="0"/>
        </dgm:presLayoutVars>
      </dgm:prSet>
      <dgm:spPr/>
    </dgm:pt>
    <dgm:pt modelId="{F2FD495D-0284-47FC-9A11-FEDAFEC0545B}" type="pres">
      <dgm:prSet presAssocID="{47E62534-9561-4384-861C-A3C419064E9F}" presName="sibTrans" presStyleCnt="0"/>
      <dgm:spPr/>
    </dgm:pt>
    <dgm:pt modelId="{4B3E1E8A-30F8-4827-868F-417CAA730C61}" type="pres">
      <dgm:prSet presAssocID="{0C237286-8AE7-4AE0-9ECD-993BAC7A7D27}" presName="compNode" presStyleCnt="0"/>
      <dgm:spPr/>
    </dgm:pt>
    <dgm:pt modelId="{7D0AF4A5-B840-4E1C-ACD3-CC9040DABB01}" type="pres">
      <dgm:prSet presAssocID="{0C237286-8AE7-4AE0-9ECD-993BAC7A7D27}" presName="bgRect" presStyleLbl="bgShp" presStyleIdx="2" presStyleCnt="4"/>
      <dgm:spPr/>
    </dgm:pt>
    <dgm:pt modelId="{28619755-7E3A-49DB-A4E4-AC61A80AD76D}" type="pres">
      <dgm:prSet presAssocID="{0C237286-8AE7-4AE0-9ECD-993BAC7A7D2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
        </a:ext>
      </dgm:extLst>
    </dgm:pt>
    <dgm:pt modelId="{9B8CEAA7-9CEE-4324-8A5A-9A041CA79B31}" type="pres">
      <dgm:prSet presAssocID="{0C237286-8AE7-4AE0-9ECD-993BAC7A7D27}" presName="spaceRect" presStyleCnt="0"/>
      <dgm:spPr/>
    </dgm:pt>
    <dgm:pt modelId="{6A596FDF-48AA-43B0-841B-07318B6D8BD9}" type="pres">
      <dgm:prSet presAssocID="{0C237286-8AE7-4AE0-9ECD-993BAC7A7D27}" presName="parTx" presStyleLbl="revTx" presStyleIdx="2" presStyleCnt="4">
        <dgm:presLayoutVars>
          <dgm:chMax val="0"/>
          <dgm:chPref val="0"/>
        </dgm:presLayoutVars>
      </dgm:prSet>
      <dgm:spPr/>
    </dgm:pt>
    <dgm:pt modelId="{FF74393D-4BB9-48B1-8CF6-BF4B1682D8C0}" type="pres">
      <dgm:prSet presAssocID="{72BF5F6A-53C3-46E5-B84E-87B948B20234}" presName="sibTrans" presStyleCnt="0"/>
      <dgm:spPr/>
    </dgm:pt>
    <dgm:pt modelId="{431AC845-24FD-4737-BB7F-A6F37371CF6D}" type="pres">
      <dgm:prSet presAssocID="{61ADD9DB-22D2-4C4B-A500-5A59D4C179C0}" presName="compNode" presStyleCnt="0"/>
      <dgm:spPr/>
    </dgm:pt>
    <dgm:pt modelId="{3EE1ACA7-B1FE-450C-A773-07E7C391BBE3}" type="pres">
      <dgm:prSet presAssocID="{61ADD9DB-22D2-4C4B-A500-5A59D4C179C0}" presName="bgRect" presStyleLbl="bgShp" presStyleIdx="3" presStyleCnt="4"/>
      <dgm:spPr/>
    </dgm:pt>
    <dgm:pt modelId="{5C5E2C9E-BF91-49AE-8013-F0C35BC0C3B5}" type="pres">
      <dgm:prSet presAssocID="{61ADD9DB-22D2-4C4B-A500-5A59D4C179C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ement truck"/>
        </a:ext>
      </dgm:extLst>
    </dgm:pt>
    <dgm:pt modelId="{0A369A75-0266-4675-AF73-1939FFBA8807}" type="pres">
      <dgm:prSet presAssocID="{61ADD9DB-22D2-4C4B-A500-5A59D4C179C0}" presName="spaceRect" presStyleCnt="0"/>
      <dgm:spPr/>
    </dgm:pt>
    <dgm:pt modelId="{BAFF567B-B1C7-479F-85F2-D0FEE7898CC7}" type="pres">
      <dgm:prSet presAssocID="{61ADD9DB-22D2-4C4B-A500-5A59D4C179C0}" presName="parTx" presStyleLbl="revTx" presStyleIdx="3" presStyleCnt="4">
        <dgm:presLayoutVars>
          <dgm:chMax val="0"/>
          <dgm:chPref val="0"/>
        </dgm:presLayoutVars>
      </dgm:prSet>
      <dgm:spPr/>
    </dgm:pt>
  </dgm:ptLst>
  <dgm:cxnLst>
    <dgm:cxn modelId="{6342A828-E637-4BBC-9058-3CCE202A94BC}" srcId="{268E5314-CDF1-4CED-B653-26746220F2AF}" destId="{83355F10-63A1-4FDD-BF7C-D24D62E0D4EF}" srcOrd="0" destOrd="0" parTransId="{C2B4EB68-FB46-401A-8876-0442A50CA746}" sibTransId="{B37599C8-706A-48C0-B6C5-FC1D8DDE9207}"/>
    <dgm:cxn modelId="{92C71E2F-E1D0-4357-B6AD-C7DBDFF4457A}" type="presOf" srcId="{0C237286-8AE7-4AE0-9ECD-993BAC7A7D27}" destId="{6A596FDF-48AA-43B0-841B-07318B6D8BD9}" srcOrd="0" destOrd="0" presId="urn:microsoft.com/office/officeart/2018/2/layout/IconVerticalSolidList"/>
    <dgm:cxn modelId="{EC0CCD58-8309-4FAB-98E0-33006A8A251B}" srcId="{268E5314-CDF1-4CED-B653-26746220F2AF}" destId="{61ADD9DB-22D2-4C4B-A500-5A59D4C179C0}" srcOrd="3" destOrd="0" parTransId="{6A4B4A1A-187E-4443-8AB0-3A1F4A715746}" sibTransId="{B67DC066-7AC9-4F93-AF11-355EC08FC18F}"/>
    <dgm:cxn modelId="{B6850E64-6FDB-4647-883A-BED1B698C942}" type="presOf" srcId="{268E5314-CDF1-4CED-B653-26746220F2AF}" destId="{AFC7CD32-7A1F-4684-ADE0-66E80041A876}" srcOrd="0" destOrd="0" presId="urn:microsoft.com/office/officeart/2018/2/layout/IconVerticalSolidList"/>
    <dgm:cxn modelId="{CC31D97D-7156-48B9-AD51-5E2DE4A3BE57}" srcId="{268E5314-CDF1-4CED-B653-26746220F2AF}" destId="{BA9A4ED1-37FF-4AA0-8E53-8F6582F035CA}" srcOrd="1" destOrd="0" parTransId="{E1FD945D-633A-4C75-8A0F-F7A24A504778}" sibTransId="{47E62534-9561-4384-861C-A3C419064E9F}"/>
    <dgm:cxn modelId="{97C24593-A2EB-4D50-8938-CA6763C3C291}" srcId="{268E5314-CDF1-4CED-B653-26746220F2AF}" destId="{0C237286-8AE7-4AE0-9ECD-993BAC7A7D27}" srcOrd="2" destOrd="0" parTransId="{CAE82E83-11EA-43D9-A875-4D912F77F972}" sibTransId="{72BF5F6A-53C3-46E5-B84E-87B948B20234}"/>
    <dgm:cxn modelId="{13D069B8-739E-4EB3-BD3A-EC0A5036702E}" type="presOf" srcId="{61ADD9DB-22D2-4C4B-A500-5A59D4C179C0}" destId="{BAFF567B-B1C7-479F-85F2-D0FEE7898CC7}" srcOrd="0" destOrd="0" presId="urn:microsoft.com/office/officeart/2018/2/layout/IconVerticalSolidList"/>
    <dgm:cxn modelId="{40589CC3-982A-40B8-9790-3B6E6BA4F535}" type="presOf" srcId="{83355F10-63A1-4FDD-BF7C-D24D62E0D4EF}" destId="{F1E64133-E831-4335-87C4-90CD2620CE33}" srcOrd="0" destOrd="0" presId="urn:microsoft.com/office/officeart/2018/2/layout/IconVerticalSolidList"/>
    <dgm:cxn modelId="{BD29FEDA-DCEF-49A6-A90F-4C2A930842CA}" type="presOf" srcId="{BA9A4ED1-37FF-4AA0-8E53-8F6582F035CA}" destId="{F59DF3AF-92D2-41F0-A5E6-DF06D561DDCD}" srcOrd="0" destOrd="0" presId="urn:microsoft.com/office/officeart/2018/2/layout/IconVerticalSolidList"/>
    <dgm:cxn modelId="{D8044765-1776-4D87-80F4-D5C1016F42AA}" type="presParOf" srcId="{AFC7CD32-7A1F-4684-ADE0-66E80041A876}" destId="{DA135E8B-412F-46D9-BC47-43CB19FD1AB8}" srcOrd="0" destOrd="0" presId="urn:microsoft.com/office/officeart/2018/2/layout/IconVerticalSolidList"/>
    <dgm:cxn modelId="{EBAA4A10-2682-4D84-B15A-8AC7BEFCF143}" type="presParOf" srcId="{DA135E8B-412F-46D9-BC47-43CB19FD1AB8}" destId="{DA51F9DB-2B06-499B-9DD6-96CC24BBC8B8}" srcOrd="0" destOrd="0" presId="urn:microsoft.com/office/officeart/2018/2/layout/IconVerticalSolidList"/>
    <dgm:cxn modelId="{7A1F5FC6-0AA8-4C2C-AE58-77724305EEE9}" type="presParOf" srcId="{DA135E8B-412F-46D9-BC47-43CB19FD1AB8}" destId="{D115340E-BA03-486A-BB5C-6A4E73810CE2}" srcOrd="1" destOrd="0" presId="urn:microsoft.com/office/officeart/2018/2/layout/IconVerticalSolidList"/>
    <dgm:cxn modelId="{775FC5A2-2797-4FB6-BF92-17643C3DA553}" type="presParOf" srcId="{DA135E8B-412F-46D9-BC47-43CB19FD1AB8}" destId="{6A0AF875-9D16-410A-B8F7-01CB77605C69}" srcOrd="2" destOrd="0" presId="urn:microsoft.com/office/officeart/2018/2/layout/IconVerticalSolidList"/>
    <dgm:cxn modelId="{E247B1DF-A38B-4FED-BC72-29419E9B3718}" type="presParOf" srcId="{DA135E8B-412F-46D9-BC47-43CB19FD1AB8}" destId="{F1E64133-E831-4335-87C4-90CD2620CE33}" srcOrd="3" destOrd="0" presId="urn:microsoft.com/office/officeart/2018/2/layout/IconVerticalSolidList"/>
    <dgm:cxn modelId="{C9C04A59-7632-4471-9C5A-7C43C424FA54}" type="presParOf" srcId="{AFC7CD32-7A1F-4684-ADE0-66E80041A876}" destId="{36EC9C14-CEF2-4327-B4A4-990C85A6A75F}" srcOrd="1" destOrd="0" presId="urn:microsoft.com/office/officeart/2018/2/layout/IconVerticalSolidList"/>
    <dgm:cxn modelId="{07AEF48E-E5BA-440B-9DD7-57B389ACD3AE}" type="presParOf" srcId="{AFC7CD32-7A1F-4684-ADE0-66E80041A876}" destId="{B10DDB54-E59D-4972-859C-431D986D80CD}" srcOrd="2" destOrd="0" presId="urn:microsoft.com/office/officeart/2018/2/layout/IconVerticalSolidList"/>
    <dgm:cxn modelId="{7EEE6BBD-5113-448C-B956-0FC74686478E}" type="presParOf" srcId="{B10DDB54-E59D-4972-859C-431D986D80CD}" destId="{E79CBE2E-7642-48CD-BB40-653485BFCCE6}" srcOrd="0" destOrd="0" presId="urn:microsoft.com/office/officeart/2018/2/layout/IconVerticalSolidList"/>
    <dgm:cxn modelId="{32C4F12A-C0EC-4FFD-87E9-4A41E0054720}" type="presParOf" srcId="{B10DDB54-E59D-4972-859C-431D986D80CD}" destId="{03D8A13D-AC2F-4C3D-A74C-93A2F97DD329}" srcOrd="1" destOrd="0" presId="urn:microsoft.com/office/officeart/2018/2/layout/IconVerticalSolidList"/>
    <dgm:cxn modelId="{414124C1-13FB-4BC6-BD73-E37C22CEA5FE}" type="presParOf" srcId="{B10DDB54-E59D-4972-859C-431D986D80CD}" destId="{E525F6D9-D6A5-4569-B14C-1BFEEE51AE42}" srcOrd="2" destOrd="0" presId="urn:microsoft.com/office/officeart/2018/2/layout/IconVerticalSolidList"/>
    <dgm:cxn modelId="{29BBC028-E56E-4D8B-8E14-0468FF2B1C44}" type="presParOf" srcId="{B10DDB54-E59D-4972-859C-431D986D80CD}" destId="{F59DF3AF-92D2-41F0-A5E6-DF06D561DDCD}" srcOrd="3" destOrd="0" presId="urn:microsoft.com/office/officeart/2018/2/layout/IconVerticalSolidList"/>
    <dgm:cxn modelId="{D03095AB-3ECF-4AE3-AFB6-D3378842C65C}" type="presParOf" srcId="{AFC7CD32-7A1F-4684-ADE0-66E80041A876}" destId="{F2FD495D-0284-47FC-9A11-FEDAFEC0545B}" srcOrd="3" destOrd="0" presId="urn:microsoft.com/office/officeart/2018/2/layout/IconVerticalSolidList"/>
    <dgm:cxn modelId="{DCBA18F6-FF01-4A19-ACA5-88DA402909FC}" type="presParOf" srcId="{AFC7CD32-7A1F-4684-ADE0-66E80041A876}" destId="{4B3E1E8A-30F8-4827-868F-417CAA730C61}" srcOrd="4" destOrd="0" presId="urn:microsoft.com/office/officeart/2018/2/layout/IconVerticalSolidList"/>
    <dgm:cxn modelId="{2E1E5FB5-D2C2-4C29-B01B-790D63FA8A65}" type="presParOf" srcId="{4B3E1E8A-30F8-4827-868F-417CAA730C61}" destId="{7D0AF4A5-B840-4E1C-ACD3-CC9040DABB01}" srcOrd="0" destOrd="0" presId="urn:microsoft.com/office/officeart/2018/2/layout/IconVerticalSolidList"/>
    <dgm:cxn modelId="{E1ED33A0-560D-41F2-99FF-5FF565D02EF3}" type="presParOf" srcId="{4B3E1E8A-30F8-4827-868F-417CAA730C61}" destId="{28619755-7E3A-49DB-A4E4-AC61A80AD76D}" srcOrd="1" destOrd="0" presId="urn:microsoft.com/office/officeart/2018/2/layout/IconVerticalSolidList"/>
    <dgm:cxn modelId="{4EA1E687-8E15-4232-909B-E140C39A4BFB}" type="presParOf" srcId="{4B3E1E8A-30F8-4827-868F-417CAA730C61}" destId="{9B8CEAA7-9CEE-4324-8A5A-9A041CA79B31}" srcOrd="2" destOrd="0" presId="urn:microsoft.com/office/officeart/2018/2/layout/IconVerticalSolidList"/>
    <dgm:cxn modelId="{3140D033-4281-4F33-AD2D-0620E6A0B0D7}" type="presParOf" srcId="{4B3E1E8A-30F8-4827-868F-417CAA730C61}" destId="{6A596FDF-48AA-43B0-841B-07318B6D8BD9}" srcOrd="3" destOrd="0" presId="urn:microsoft.com/office/officeart/2018/2/layout/IconVerticalSolidList"/>
    <dgm:cxn modelId="{F55F3DDF-78FA-4150-BE08-67B81330C2E7}" type="presParOf" srcId="{AFC7CD32-7A1F-4684-ADE0-66E80041A876}" destId="{FF74393D-4BB9-48B1-8CF6-BF4B1682D8C0}" srcOrd="5" destOrd="0" presId="urn:microsoft.com/office/officeart/2018/2/layout/IconVerticalSolidList"/>
    <dgm:cxn modelId="{0E236462-BD37-4FE7-98E4-EDA352C4F9F1}" type="presParOf" srcId="{AFC7CD32-7A1F-4684-ADE0-66E80041A876}" destId="{431AC845-24FD-4737-BB7F-A6F37371CF6D}" srcOrd="6" destOrd="0" presId="urn:microsoft.com/office/officeart/2018/2/layout/IconVerticalSolidList"/>
    <dgm:cxn modelId="{3A96F2CE-8C34-4A60-B740-E8760B047B6B}" type="presParOf" srcId="{431AC845-24FD-4737-BB7F-A6F37371CF6D}" destId="{3EE1ACA7-B1FE-450C-A773-07E7C391BBE3}" srcOrd="0" destOrd="0" presId="urn:microsoft.com/office/officeart/2018/2/layout/IconVerticalSolidList"/>
    <dgm:cxn modelId="{7AAC0FB0-7C71-4230-B09C-96DA09F094E4}" type="presParOf" srcId="{431AC845-24FD-4737-BB7F-A6F37371CF6D}" destId="{5C5E2C9E-BF91-49AE-8013-F0C35BC0C3B5}" srcOrd="1" destOrd="0" presId="urn:microsoft.com/office/officeart/2018/2/layout/IconVerticalSolidList"/>
    <dgm:cxn modelId="{DFF97AAC-2EE2-4968-8DAD-47B2B076F97A}" type="presParOf" srcId="{431AC845-24FD-4737-BB7F-A6F37371CF6D}" destId="{0A369A75-0266-4675-AF73-1939FFBA8807}" srcOrd="2" destOrd="0" presId="urn:microsoft.com/office/officeart/2018/2/layout/IconVerticalSolidList"/>
    <dgm:cxn modelId="{ED73FAF0-CBFB-40FF-B6B8-E5BD47B6D0EB}" type="presParOf" srcId="{431AC845-24FD-4737-BB7F-A6F37371CF6D}" destId="{BAFF567B-B1C7-479F-85F2-D0FEE7898C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3FEF3-6E18-41EC-BCB9-FD959F21B3A3}">
      <dsp:nvSpPr>
        <dsp:cNvPr id="0" name=""/>
        <dsp:cNvSpPr/>
      </dsp:nvSpPr>
      <dsp:spPr>
        <a:xfrm>
          <a:off x="733094" y="249624"/>
          <a:ext cx="1482633" cy="14253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000" b="-2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A90AEF-27E6-4CB9-B584-58403F5804A7}">
      <dsp:nvSpPr>
        <dsp:cNvPr id="0" name=""/>
        <dsp:cNvSpPr/>
      </dsp:nvSpPr>
      <dsp:spPr>
        <a:xfrm>
          <a:off x="202763" y="1838587"/>
          <a:ext cx="2554723" cy="1713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Unlike mud or sand clay is unique in its physical properties. Clay is malleable (which means you can squish and squeeze it into a shape, and it will retain that shape) because of its ability to retain water. In ceramics we call this property of clay “plastic.”  </a:t>
          </a:r>
        </a:p>
      </dsp:txBody>
      <dsp:txXfrm>
        <a:off x="202763" y="1838587"/>
        <a:ext cx="2554723" cy="1713458"/>
      </dsp:txXfrm>
    </dsp:sp>
    <dsp:sp modelId="{AC710725-B79F-4341-9D6A-89A6E5593DB8}">
      <dsp:nvSpPr>
        <dsp:cNvPr id="0" name=""/>
        <dsp:cNvSpPr/>
      </dsp:nvSpPr>
      <dsp:spPr>
        <a:xfrm>
          <a:off x="3364417" y="122726"/>
          <a:ext cx="1715141" cy="16508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025CD5-7CE0-4E21-A4DB-16F94184D1E1}">
      <dsp:nvSpPr>
        <dsp:cNvPr id="0" name=""/>
        <dsp:cNvSpPr/>
      </dsp:nvSpPr>
      <dsp:spPr>
        <a:xfrm>
          <a:off x="3060942" y="1849827"/>
          <a:ext cx="2399612" cy="15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When clay is subjected to heat it undergoes a physical/chemical change that hardens the clay into “ceramic,” when clay has become hardened by heat, we call it “fired.”  </a:t>
          </a:r>
        </a:p>
      </dsp:txBody>
      <dsp:txXfrm>
        <a:off x="3060942" y="1849827"/>
        <a:ext cx="2399612" cy="1575000"/>
      </dsp:txXfrm>
    </dsp:sp>
    <dsp:sp modelId="{173C2B10-8773-4E10-AC19-E8543A34E1A7}">
      <dsp:nvSpPr>
        <dsp:cNvPr id="0" name=""/>
        <dsp:cNvSpPr/>
      </dsp:nvSpPr>
      <dsp:spPr>
        <a:xfrm>
          <a:off x="5977872" y="0"/>
          <a:ext cx="1701827" cy="16508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31A17C-FDB7-4678-BB7F-3B1C34DA58FA}">
      <dsp:nvSpPr>
        <dsp:cNvPr id="0" name=""/>
        <dsp:cNvSpPr/>
      </dsp:nvSpPr>
      <dsp:spPr>
        <a:xfrm>
          <a:off x="5575545" y="1875027"/>
          <a:ext cx="2399612" cy="15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This ability of clay to be plastic when wet and be hardened by fire is one of the unique aspects of clay. </a:t>
          </a:r>
        </a:p>
      </dsp:txBody>
      <dsp:txXfrm>
        <a:off x="5575545" y="1875027"/>
        <a:ext cx="2399612" cy="157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1F9DB-2B06-499B-9DD6-96CC24BBC8B8}">
      <dsp:nvSpPr>
        <dsp:cNvPr id="0" name=""/>
        <dsp:cNvSpPr/>
      </dsp:nvSpPr>
      <dsp:spPr>
        <a:xfrm>
          <a:off x="0" y="1969"/>
          <a:ext cx="8305800" cy="99824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5340E-BA03-486A-BB5C-6A4E73810CE2}">
      <dsp:nvSpPr>
        <dsp:cNvPr id="0" name=""/>
        <dsp:cNvSpPr/>
      </dsp:nvSpPr>
      <dsp:spPr>
        <a:xfrm>
          <a:off x="301969" y="226575"/>
          <a:ext cx="549036" cy="54903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E64133-E831-4335-87C4-90CD2620CE33}">
      <dsp:nvSpPr>
        <dsp:cNvPr id="0" name=""/>
        <dsp:cNvSpPr/>
      </dsp:nvSpPr>
      <dsp:spPr>
        <a:xfrm>
          <a:off x="1152975" y="1969"/>
          <a:ext cx="7152824" cy="998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648" tIns="105648" rIns="105648" bIns="105648" numCol="1" spcCol="1270" anchor="ctr" anchorCtr="0">
          <a:noAutofit/>
        </a:bodyPr>
        <a:lstStyle/>
        <a:p>
          <a:pPr marL="0" lvl="0" indent="0" algn="l" defTabSz="800100">
            <a:lnSpc>
              <a:spcPct val="90000"/>
            </a:lnSpc>
            <a:spcBef>
              <a:spcPct val="0"/>
            </a:spcBef>
            <a:spcAft>
              <a:spcPct val="35000"/>
            </a:spcAft>
            <a:buNone/>
          </a:pPr>
          <a:r>
            <a:rPr lang="en-US" sz="1800" kern="1200" dirty="0"/>
            <a:t>Clay wants to be fired to its top temperature which will make it “vitrified” and therefore most dense and durable. Glaze wants to be fired to the precise temperature so that the chemicals in the glaze react appropriately.</a:t>
          </a:r>
        </a:p>
      </dsp:txBody>
      <dsp:txXfrm>
        <a:off x="1152975" y="1969"/>
        <a:ext cx="7152824" cy="998247"/>
      </dsp:txXfrm>
    </dsp:sp>
    <dsp:sp modelId="{E79CBE2E-7642-48CD-BB40-653485BFCCE6}">
      <dsp:nvSpPr>
        <dsp:cNvPr id="0" name=""/>
        <dsp:cNvSpPr/>
      </dsp:nvSpPr>
      <dsp:spPr>
        <a:xfrm>
          <a:off x="0" y="1249778"/>
          <a:ext cx="8305800" cy="99824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8A13D-AC2F-4C3D-A74C-93A2F97DD329}">
      <dsp:nvSpPr>
        <dsp:cNvPr id="0" name=""/>
        <dsp:cNvSpPr/>
      </dsp:nvSpPr>
      <dsp:spPr>
        <a:xfrm>
          <a:off x="301969" y="1474384"/>
          <a:ext cx="549036" cy="54903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9DF3AF-92D2-41F0-A5E6-DF06D561DDCD}">
      <dsp:nvSpPr>
        <dsp:cNvPr id="0" name=""/>
        <dsp:cNvSpPr/>
      </dsp:nvSpPr>
      <dsp:spPr>
        <a:xfrm>
          <a:off x="1152975" y="1249778"/>
          <a:ext cx="7152824" cy="998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648" tIns="105648" rIns="105648" bIns="105648" numCol="1" spcCol="1270" anchor="ctr" anchorCtr="0">
          <a:noAutofit/>
        </a:bodyPr>
        <a:lstStyle/>
        <a:p>
          <a:pPr marL="0" lvl="0" indent="0" algn="l" defTabSz="800100">
            <a:lnSpc>
              <a:spcPct val="90000"/>
            </a:lnSpc>
            <a:spcBef>
              <a:spcPct val="0"/>
            </a:spcBef>
            <a:spcAft>
              <a:spcPct val="35000"/>
            </a:spcAft>
            <a:buNone/>
          </a:pPr>
          <a:r>
            <a:rPr lang="en-US" sz="1800" kern="1200" dirty="0"/>
            <a:t>Be aware of the cone number of your clay which signifies its top temperature. In this course we are using a cone 10 porcelain.</a:t>
          </a:r>
        </a:p>
      </dsp:txBody>
      <dsp:txXfrm>
        <a:off x="1152975" y="1249778"/>
        <a:ext cx="7152824" cy="998247"/>
      </dsp:txXfrm>
    </dsp:sp>
    <dsp:sp modelId="{7D0AF4A5-B840-4E1C-ACD3-CC9040DABB01}">
      <dsp:nvSpPr>
        <dsp:cNvPr id="0" name=""/>
        <dsp:cNvSpPr/>
      </dsp:nvSpPr>
      <dsp:spPr>
        <a:xfrm>
          <a:off x="0" y="2497587"/>
          <a:ext cx="8305800" cy="99824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619755-7E3A-49DB-A4E4-AC61A80AD76D}">
      <dsp:nvSpPr>
        <dsp:cNvPr id="0" name=""/>
        <dsp:cNvSpPr/>
      </dsp:nvSpPr>
      <dsp:spPr>
        <a:xfrm>
          <a:off x="301969" y="2722193"/>
          <a:ext cx="549036" cy="5490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596FDF-48AA-43B0-841B-07318B6D8BD9}">
      <dsp:nvSpPr>
        <dsp:cNvPr id="0" name=""/>
        <dsp:cNvSpPr/>
      </dsp:nvSpPr>
      <dsp:spPr>
        <a:xfrm>
          <a:off x="1152975" y="2497587"/>
          <a:ext cx="7152824" cy="998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648" tIns="105648" rIns="105648" bIns="105648" numCol="1" spcCol="1270" anchor="ctr" anchorCtr="0">
          <a:noAutofit/>
        </a:bodyPr>
        <a:lstStyle/>
        <a:p>
          <a:pPr marL="0" lvl="0" indent="0" algn="l" defTabSz="800100">
            <a:lnSpc>
              <a:spcPct val="90000"/>
            </a:lnSpc>
            <a:spcBef>
              <a:spcPct val="0"/>
            </a:spcBef>
            <a:spcAft>
              <a:spcPct val="35000"/>
            </a:spcAft>
            <a:buNone/>
          </a:pPr>
          <a:r>
            <a:rPr lang="en-US" sz="1800" kern="1200" dirty="0"/>
            <a:t>You can fire clay to a lower temp but NEVER a higher temp - then it is designed for.</a:t>
          </a:r>
        </a:p>
      </dsp:txBody>
      <dsp:txXfrm>
        <a:off x="1152975" y="2497587"/>
        <a:ext cx="7152824" cy="998247"/>
      </dsp:txXfrm>
    </dsp:sp>
    <dsp:sp modelId="{3EE1ACA7-B1FE-450C-A773-07E7C391BBE3}">
      <dsp:nvSpPr>
        <dsp:cNvPr id="0" name=""/>
        <dsp:cNvSpPr/>
      </dsp:nvSpPr>
      <dsp:spPr>
        <a:xfrm>
          <a:off x="0" y="3745397"/>
          <a:ext cx="8305800" cy="99824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5E2C9E-BF91-49AE-8013-F0C35BC0C3B5}">
      <dsp:nvSpPr>
        <dsp:cNvPr id="0" name=""/>
        <dsp:cNvSpPr/>
      </dsp:nvSpPr>
      <dsp:spPr>
        <a:xfrm>
          <a:off x="301969" y="3970002"/>
          <a:ext cx="549036" cy="5490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FF567B-B1C7-479F-85F2-D0FEE7898CC7}">
      <dsp:nvSpPr>
        <dsp:cNvPr id="0" name=""/>
        <dsp:cNvSpPr/>
      </dsp:nvSpPr>
      <dsp:spPr>
        <a:xfrm>
          <a:off x="1152975" y="3745397"/>
          <a:ext cx="7152824" cy="998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648" tIns="105648" rIns="105648" bIns="105648" numCol="1" spcCol="1270" anchor="ctr" anchorCtr="0">
          <a:noAutofit/>
        </a:bodyPr>
        <a:lstStyle/>
        <a:p>
          <a:pPr marL="0" lvl="0" indent="0" algn="l" defTabSz="800100">
            <a:lnSpc>
              <a:spcPct val="90000"/>
            </a:lnSpc>
            <a:spcBef>
              <a:spcPct val="0"/>
            </a:spcBef>
            <a:spcAft>
              <a:spcPct val="35000"/>
            </a:spcAft>
            <a:buNone/>
          </a:pPr>
          <a:r>
            <a:rPr lang="en-US" sz="1800" kern="1200" dirty="0"/>
            <a:t>Glazes need to be fired to a precise temperature.</a:t>
          </a:r>
        </a:p>
      </dsp:txBody>
      <dsp:txXfrm>
        <a:off x="1152975" y="3745397"/>
        <a:ext cx="7152824" cy="99824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AABDC7-E5B7-40E5-8C32-190BB526F558}" type="datetimeFigureOut">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513912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AABDC7-E5B7-40E5-8C32-190BB526F558}" type="datetimeFigureOut">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2609942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AABDC7-E5B7-40E5-8C32-190BB526F558}" type="datetimeFigureOut">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250395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AABDC7-E5B7-40E5-8C32-190BB526F558}" type="datetimeFigureOut">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985658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AABDC7-E5B7-40E5-8C32-190BB526F558}" type="datetimeFigureOut">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938449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AABDC7-E5B7-40E5-8C32-190BB526F558}" type="datetimeFigureOut">
              <a:rPr lang="en-US" smtClean="0"/>
              <a:t>8/21/24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222643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AABDC7-E5B7-40E5-8C32-190BB526F558}" type="datetimeFigureOut">
              <a:rPr lang="en-US" smtClean="0"/>
              <a:t>8/21/24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162241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AABDC7-E5B7-40E5-8C32-190BB526F558}" type="datetimeFigureOut">
              <a:rPr lang="en-US" smtClean="0"/>
              <a:t>8/21/24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308427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ABDC7-E5B7-40E5-8C32-190BB526F558}" type="datetimeFigureOut">
              <a:rPr lang="en-US" smtClean="0"/>
              <a:t>8/21/24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1903835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AABDC7-E5B7-40E5-8C32-190BB526F558}" type="datetimeFigureOut">
              <a:rPr lang="en-US" smtClean="0"/>
              <a:t>8/21/24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4231473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AABDC7-E5B7-40E5-8C32-190BB526F558}" type="datetimeFigureOut">
              <a:rPr lang="en-US" smtClean="0"/>
              <a:t>8/21/24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616D6-1085-4E52-922C-7D93617F9E95}" type="slidenum">
              <a:rPr lang="en-US" smtClean="0"/>
              <a:t>‹#›</a:t>
            </a:fld>
            <a:endParaRPr lang="en-US"/>
          </a:p>
        </p:txBody>
      </p:sp>
    </p:spTree>
    <p:extLst>
      <p:ext uri="{BB962C8B-B14F-4D97-AF65-F5344CB8AC3E}">
        <p14:creationId xmlns:p14="http://schemas.microsoft.com/office/powerpoint/2010/main" val="1658098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ABDC7-E5B7-40E5-8C32-190BB526F558}" type="datetimeFigureOut">
              <a:rPr lang="en-US" smtClean="0"/>
              <a:t>8/21/24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616D6-1085-4E52-922C-7D93617F9E95}" type="slidenum">
              <a:rPr lang="en-US" smtClean="0"/>
              <a:t>‹#›</a:t>
            </a:fld>
            <a:endParaRPr lang="en-US"/>
          </a:p>
        </p:txBody>
      </p:sp>
    </p:spTree>
    <p:extLst>
      <p:ext uri="{BB962C8B-B14F-4D97-AF65-F5344CB8AC3E}">
        <p14:creationId xmlns:p14="http://schemas.microsoft.com/office/powerpoint/2010/main" val="3162461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White clay pots">
            <a:extLst>
              <a:ext uri="{FF2B5EF4-FFF2-40B4-BE49-F238E27FC236}">
                <a16:creationId xmlns:a16="http://schemas.microsoft.com/office/drawing/2014/main" id="{87CD7E1A-294C-A22A-6610-0380D5F826F5}"/>
              </a:ext>
            </a:extLst>
          </p:cNvPr>
          <p:cNvPicPr>
            <a:picLocks noChangeAspect="1"/>
          </p:cNvPicPr>
          <p:nvPr/>
        </p:nvPicPr>
        <p:blipFill>
          <a:blip r:embed="rId2"/>
          <a:srcRect l="472" r="10862"/>
          <a:stretch/>
        </p:blipFill>
        <p:spPr>
          <a:xfrm>
            <a:off x="20" y="10"/>
            <a:ext cx="9143980" cy="6857990"/>
          </a:xfrm>
          <a:prstGeom prst="rect">
            <a:avLst/>
          </a:prstGeom>
        </p:spPr>
      </p:pic>
      <p:sp useBgFill="1">
        <p:nvSpPr>
          <p:cNvPr id="8" name="Rectangle 7">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950" y="1860919"/>
            <a:ext cx="373146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2377" y="403477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descr="A group of white cups&#10;&#10;Description automatically generated">
            <a:extLst>
              <a:ext uri="{FF2B5EF4-FFF2-40B4-BE49-F238E27FC236}">
                <a16:creationId xmlns:a16="http://schemas.microsoft.com/office/drawing/2014/main" id="{6643BA92-A835-C6FF-4951-C2BD45517D4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5000"/>
                    </a14:imgEffect>
                    <a14:imgEffect>
                      <a14:colorTemperature colorTemp="5493"/>
                    </a14:imgEffect>
                    <a14:imgEffect>
                      <a14:saturation sat="66000"/>
                    </a14:imgEffect>
                    <a14:imgEffect>
                      <a14:brightnessContrast bright="-2000" contrast="1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4140" y="5486400"/>
            <a:ext cx="3731460" cy="952546"/>
          </a:xfrm>
        </p:spPr>
        <p:txBody>
          <a:bodyPr vert="horz" lIns="91440" tIns="45720" rIns="91440" bIns="45720" rtlCol="0" anchor="t">
            <a:normAutofit/>
          </a:bodyPr>
          <a:lstStyle/>
          <a:p>
            <a:pPr algn="l">
              <a:lnSpc>
                <a:spcPct val="90000"/>
              </a:lnSpc>
            </a:pPr>
            <a:r>
              <a:rPr lang="en-US" dirty="0"/>
              <a:t>Ceramic Basics</a:t>
            </a:r>
          </a:p>
        </p:txBody>
      </p:sp>
    </p:spTree>
    <p:extLst>
      <p:ext uri="{BB962C8B-B14F-4D97-AF65-F5344CB8AC3E}">
        <p14:creationId xmlns:p14="http://schemas.microsoft.com/office/powerpoint/2010/main" val="1372156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75522" y="359664"/>
            <a:ext cx="5386578" cy="935736"/>
          </a:xfrm>
        </p:spPr>
        <p:txBody>
          <a:bodyPr anchor="b">
            <a:normAutofit/>
          </a:bodyPr>
          <a:lstStyle/>
          <a:p>
            <a:r>
              <a:rPr lang="en-US" sz="5400" b="1" dirty="0">
                <a:solidFill>
                  <a:srgbClr val="823322"/>
                </a:solidFill>
              </a:rPr>
              <a:t>Cone Temps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FE35FE49-B230-3270-530C-6E685824E9CD}"/>
              </a:ext>
            </a:extLst>
          </p:cNvPr>
          <p:cNvGraphicFramePr>
            <a:graphicFrameLocks noGrp="1"/>
          </p:cNvGraphicFramePr>
          <p:nvPr>
            <p:ph idx="1"/>
            <p:extLst>
              <p:ext uri="{D42A27DB-BD31-4B8C-83A1-F6EECF244321}">
                <p14:modId xmlns:p14="http://schemas.microsoft.com/office/powerpoint/2010/main" val="4254178903"/>
              </p:ext>
            </p:extLst>
          </p:nvPr>
        </p:nvGraphicFramePr>
        <p:xfrm>
          <a:off x="415911" y="1745389"/>
          <a:ext cx="8305800" cy="4745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0479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clay pots">
            <a:extLst>
              <a:ext uri="{FF2B5EF4-FFF2-40B4-BE49-F238E27FC236}">
                <a16:creationId xmlns:a16="http://schemas.microsoft.com/office/drawing/2014/main" id="{04DDDC26-DB53-D859-7AC8-43A9429EC83C}"/>
              </a:ext>
            </a:extLst>
          </p:cNvPr>
          <p:cNvPicPr>
            <a:picLocks noChangeAspect="1"/>
          </p:cNvPicPr>
          <p:nvPr/>
        </p:nvPicPr>
        <p:blipFill>
          <a:blip r:embed="rId2"/>
          <a:srcRect l="25132" r="35522"/>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76800" y="92414"/>
            <a:ext cx="3427413" cy="1126786"/>
          </a:xfrm>
        </p:spPr>
        <p:txBody>
          <a:bodyPr>
            <a:normAutofit/>
          </a:bodyPr>
          <a:lstStyle/>
          <a:p>
            <a:r>
              <a:rPr lang="en-US" b="1" dirty="0">
                <a:solidFill>
                  <a:srgbClr val="823322"/>
                </a:solidFill>
              </a:rPr>
              <a:t>Our Course</a:t>
            </a:r>
          </a:p>
        </p:txBody>
      </p:sp>
      <p:sp>
        <p:nvSpPr>
          <p:cNvPr id="3" name="Content Placeholder 2"/>
          <p:cNvSpPr>
            <a:spLocks noGrp="1"/>
          </p:cNvSpPr>
          <p:nvPr>
            <p:ph idx="1"/>
          </p:nvPr>
        </p:nvSpPr>
        <p:spPr>
          <a:xfrm>
            <a:off x="4343400" y="1219200"/>
            <a:ext cx="4037013" cy="5410200"/>
          </a:xfrm>
        </p:spPr>
        <p:txBody>
          <a:bodyPr anchor="ctr">
            <a:normAutofit/>
          </a:bodyPr>
          <a:lstStyle/>
          <a:p>
            <a:pPr marL="0" indent="0">
              <a:lnSpc>
                <a:spcPct val="90000"/>
              </a:lnSpc>
              <a:buNone/>
            </a:pPr>
            <a:r>
              <a:rPr lang="en-US" sz="2400" b="1" dirty="0"/>
              <a:t>Cone 10 Porcelain Slip:</a:t>
            </a:r>
          </a:p>
          <a:p>
            <a:pPr marL="0" indent="0">
              <a:lnSpc>
                <a:spcPct val="90000"/>
              </a:lnSpc>
              <a:buNone/>
            </a:pPr>
            <a:r>
              <a:rPr lang="en-US" sz="2400" dirty="0"/>
              <a:t>Bisque fire to cone 04-05</a:t>
            </a:r>
          </a:p>
          <a:p>
            <a:pPr marL="0" indent="0">
              <a:lnSpc>
                <a:spcPct val="90000"/>
              </a:lnSpc>
              <a:buNone/>
            </a:pPr>
            <a:r>
              <a:rPr lang="en-US" sz="2400" dirty="0"/>
              <a:t>Can use any glaze</a:t>
            </a:r>
          </a:p>
          <a:p>
            <a:pPr marL="0" indent="0">
              <a:lnSpc>
                <a:spcPct val="90000"/>
              </a:lnSpc>
              <a:buNone/>
            </a:pPr>
            <a:r>
              <a:rPr lang="en-US" sz="2400" b="1" dirty="0"/>
              <a:t>PAY ATTENTION TO THE CONE NUMBER OF GLAZE USED!</a:t>
            </a:r>
          </a:p>
          <a:p>
            <a:pPr marL="0" indent="0">
              <a:lnSpc>
                <a:spcPct val="90000"/>
              </a:lnSpc>
              <a:buNone/>
            </a:pPr>
            <a:r>
              <a:rPr lang="en-US" sz="2400" dirty="0"/>
              <a:t>Glaze fire to the correct cone number for that glaze</a:t>
            </a:r>
          </a:p>
          <a:p>
            <a:pPr marL="0" indent="0">
              <a:lnSpc>
                <a:spcPct val="90000"/>
              </a:lnSpc>
              <a:buNone/>
            </a:pPr>
            <a:r>
              <a:rPr lang="en-US" sz="2400" b="1" dirty="0"/>
              <a:t>DO NOT GLAZE BOTTOM</a:t>
            </a:r>
          </a:p>
          <a:p>
            <a:pPr marL="0" indent="0">
              <a:lnSpc>
                <a:spcPct val="90000"/>
              </a:lnSpc>
              <a:buNone/>
            </a:pPr>
            <a:r>
              <a:rPr lang="en-US" sz="2400" dirty="0"/>
              <a:t>Ware that is ready for firing must be put on correct rack.  </a:t>
            </a:r>
          </a:p>
          <a:p>
            <a:pPr marL="0" indent="0">
              <a:lnSpc>
                <a:spcPct val="90000"/>
              </a:lnSpc>
              <a:buNone/>
            </a:pPr>
            <a:endParaRPr lang="en-US" sz="2400" b="1" dirty="0"/>
          </a:p>
          <a:p>
            <a:pPr marL="0" indent="0">
              <a:lnSpc>
                <a:spcPct val="90000"/>
              </a:lnSpc>
              <a:buNone/>
            </a:pPr>
            <a:r>
              <a:rPr lang="en-US" sz="2400" b="1" dirty="0"/>
              <a:t>DOUBLE CHECK TO AVOID DISASTER!</a:t>
            </a:r>
          </a:p>
          <a:p>
            <a:pPr marL="0" indent="0">
              <a:lnSpc>
                <a:spcPct val="90000"/>
              </a:lnSpc>
              <a:buNone/>
            </a:pPr>
            <a:r>
              <a:rPr lang="en-US" sz="2400" dirty="0"/>
              <a:t> </a:t>
            </a:r>
          </a:p>
        </p:txBody>
      </p:sp>
    </p:spTree>
    <p:extLst>
      <p:ext uri="{BB962C8B-B14F-4D97-AF65-F5344CB8AC3E}">
        <p14:creationId xmlns:p14="http://schemas.microsoft.com/office/powerpoint/2010/main" val="734769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85697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DEB5F14-5014-49D1-B590-9E2B7721C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3D2B953D-3D65-4BA7-80E6-139390790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5453" y="147284"/>
            <a:ext cx="3235929" cy="4314573"/>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r="6877" b="-2199"/>
          <a:stretch/>
        </p:blipFill>
        <p:spPr>
          <a:xfrm>
            <a:off x="5124836" y="962300"/>
            <a:ext cx="3643448" cy="3123871"/>
          </a:xfrm>
          <a:prstGeom prst="rect">
            <a:avLst/>
          </a:prstGeom>
        </p:spPr>
      </p:pic>
      <p:sp>
        <p:nvSpPr>
          <p:cNvPr id="15" name="Graphic 212">
            <a:extLst>
              <a:ext uri="{FF2B5EF4-FFF2-40B4-BE49-F238E27FC236}">
                <a16:creationId xmlns:a16="http://schemas.microsoft.com/office/drawing/2014/main" id="{4CA0A0B8-0ABD-4C1D-8BDE-4D94C94FD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3783" y="541947"/>
            <a:ext cx="310173"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Graphic 212">
            <a:extLst>
              <a:ext uri="{FF2B5EF4-FFF2-40B4-BE49-F238E27FC236}">
                <a16:creationId xmlns:a16="http://schemas.microsoft.com/office/drawing/2014/main" id="{FF2923AC-40BC-4610-B6BD-AECABAF6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3783" y="541947"/>
            <a:ext cx="310173"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8A188E6-9899-40AA-9648-7B9BEAF526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11480" y="1174396"/>
            <a:ext cx="3968248" cy="5290997"/>
            <a:chOff x="1881974" y="1174396"/>
            <a:chExt cx="5290997" cy="5290997"/>
          </a:xfrm>
        </p:grpSpPr>
        <p:sp>
          <p:nvSpPr>
            <p:cNvPr id="20" name="Oval 19">
              <a:extLst>
                <a:ext uri="{FF2B5EF4-FFF2-40B4-BE49-F238E27FC236}">
                  <a16:creationId xmlns:a16="http://schemas.microsoft.com/office/drawing/2014/main" id="{F10D3957-AAB5-4037-A58C-20FF0E226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478242-FDA7-48D1-A53E-3E0EDB2A7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F47059C0-3CD3-44C5-9FBC-C5CEA6D94E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4190" y="1065353"/>
            <a:ext cx="3968248" cy="529099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971533" y="1496193"/>
            <a:ext cx="2541476" cy="1840453"/>
          </a:xfrm>
        </p:spPr>
        <p:txBody>
          <a:bodyPr>
            <a:normAutofit/>
          </a:bodyPr>
          <a:lstStyle/>
          <a:p>
            <a:r>
              <a:rPr lang="en-US" sz="5400" dirty="0">
                <a:solidFill>
                  <a:srgbClr val="953735"/>
                </a:solidFill>
              </a:rPr>
              <a:t>What is Clay?</a:t>
            </a:r>
          </a:p>
        </p:txBody>
      </p:sp>
      <p:sp>
        <p:nvSpPr>
          <p:cNvPr id="3" name="Subtitle 2"/>
          <p:cNvSpPr>
            <a:spLocks noGrp="1"/>
          </p:cNvSpPr>
          <p:nvPr>
            <p:ph type="subTitle" idx="1"/>
          </p:nvPr>
        </p:nvSpPr>
        <p:spPr>
          <a:xfrm>
            <a:off x="1161381" y="3484681"/>
            <a:ext cx="4390627" cy="1954351"/>
          </a:xfrm>
          <a:solidFill>
            <a:schemeClr val="tx1"/>
          </a:solidFill>
        </p:spPr>
        <p:txBody>
          <a:bodyPr>
            <a:normAutofit lnSpcReduction="10000"/>
          </a:bodyPr>
          <a:lstStyle/>
          <a:p>
            <a:pPr>
              <a:lnSpc>
                <a:spcPct val="90000"/>
              </a:lnSpc>
            </a:pPr>
            <a:r>
              <a:rPr lang="en-US" sz="2800" dirty="0">
                <a:solidFill>
                  <a:schemeClr val="bg1"/>
                </a:solidFill>
              </a:rPr>
              <a:t>Clay is a fine-grained natural rock or soil material that combines one or more clay minerals with traces of metal oxides and organic matter.</a:t>
            </a:r>
          </a:p>
        </p:txBody>
      </p:sp>
      <p:grpSp>
        <p:nvGrpSpPr>
          <p:cNvPr id="25" name="Group 24">
            <a:extLst>
              <a:ext uri="{FF2B5EF4-FFF2-40B4-BE49-F238E27FC236}">
                <a16:creationId xmlns:a16="http://schemas.microsoft.com/office/drawing/2014/main" id="{78A6A50F-EF16-474F-9BD1-2D663EBEA2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5353"/>
            <a:ext cx="1396390" cy="717514"/>
            <a:chOff x="0" y="1065353"/>
            <a:chExt cx="1861854" cy="717514"/>
          </a:xfrm>
          <a:solidFill>
            <a:schemeClr val="bg1"/>
          </a:solidFill>
        </p:grpSpPr>
        <p:sp>
          <p:nvSpPr>
            <p:cNvPr id="26" name="Freeform: Shape 25">
              <a:extLst>
                <a:ext uri="{FF2B5EF4-FFF2-40B4-BE49-F238E27FC236}">
                  <a16:creationId xmlns:a16="http://schemas.microsoft.com/office/drawing/2014/main" id="{1AA37927-0235-4A56-8680-D7B36716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7" name="Freeform: Shape 26">
              <a:extLst>
                <a:ext uri="{FF2B5EF4-FFF2-40B4-BE49-F238E27FC236}">
                  <a16:creationId xmlns:a16="http://schemas.microsoft.com/office/drawing/2014/main" id="{0D5F1B50-7A4C-4505-93E5-35FB75146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9" name="Graphic 185">
            <a:extLst>
              <a:ext uri="{FF2B5EF4-FFF2-40B4-BE49-F238E27FC236}">
                <a16:creationId xmlns:a16="http://schemas.microsoft.com/office/drawing/2014/main" id="{4717BE92-F93B-41D0-A644-64F6E524C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32291" y="4140693"/>
            <a:ext cx="790849" cy="469689"/>
            <a:chOff x="9841624" y="4115729"/>
            <a:chExt cx="602169" cy="268223"/>
          </a:xfrm>
          <a:solidFill>
            <a:schemeClr val="bg1"/>
          </a:solidFill>
        </p:grpSpPr>
        <p:sp>
          <p:nvSpPr>
            <p:cNvPr id="30" name="Freeform: Shape 29">
              <a:extLst>
                <a:ext uri="{FF2B5EF4-FFF2-40B4-BE49-F238E27FC236}">
                  <a16:creationId xmlns:a16="http://schemas.microsoft.com/office/drawing/2014/main" id="{5CA26306-9FAA-4D01-957F-3E9B25A25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A458C4D-E6E4-42CA-BC7C-301BFBAA70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DA802E-5743-4261-84A2-D9D8F19A3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FCFC560-017D-4F70-ADE9-00A770915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65F55DD-D975-452E-9674-461DBDBDE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6" name="Oval 35">
            <a:extLst>
              <a:ext uri="{FF2B5EF4-FFF2-40B4-BE49-F238E27FC236}">
                <a16:creationId xmlns:a16="http://schemas.microsoft.com/office/drawing/2014/main" id="{D245B05D-DA60-40E2-8A0A-B078C91D7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301" y="4917084"/>
            <a:ext cx="239956"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01FD61C-FC3A-43C0-9641-28B0C1A5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301" y="4917084"/>
            <a:ext cx="239956"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924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722377"/>
            <a:ext cx="3182691" cy="1659826"/>
          </a:xfrm>
        </p:spPr>
        <p:txBody>
          <a:bodyPr anchor="b">
            <a:normAutofit/>
          </a:bodyPr>
          <a:lstStyle/>
          <a:p>
            <a:r>
              <a:rPr lang="en-US" sz="4700" dirty="0">
                <a:solidFill>
                  <a:srgbClr val="953735"/>
                </a:solidFill>
                <a:latin typeface="+mn-lt"/>
              </a:rPr>
              <a:t>How is it Made?</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91734" y="2791181"/>
            <a:ext cx="3618266" cy="3344442"/>
          </a:xfrm>
        </p:spPr>
        <p:txBody>
          <a:bodyPr>
            <a:normAutofit/>
          </a:bodyPr>
          <a:lstStyle/>
          <a:p>
            <a:pPr marL="0" indent="0">
              <a:buNone/>
            </a:pPr>
            <a:r>
              <a:rPr lang="en-US" sz="2800" dirty="0"/>
              <a:t>Clay is made through natural processes of erosion and weathering of rocks. Different clays come from the erosion of different types of rocks. </a:t>
            </a:r>
          </a:p>
        </p:txBody>
      </p:sp>
      <p:pic>
        <p:nvPicPr>
          <p:cNvPr id="1026" name="Picture 2" descr="C:\Users\mgreco\Downloads\Channel-StellartonFm-CoalburnPit.JPG"/>
          <p:cNvPicPr>
            <a:picLocks noChangeAspect="1" noChangeArrowheads="1"/>
          </p:cNvPicPr>
          <p:nvPr/>
        </p:nvPicPr>
        <p:blipFill>
          <a:blip r:embed="rId2" cstate="print">
            <a:extLst>
              <a:ext uri="{28A0092B-C50C-407E-A947-70E740481C1C}">
                <a14:useLocalDpi xmlns:a14="http://schemas.microsoft.com/office/drawing/2010/main" val="0"/>
              </a:ext>
            </a:extLst>
          </a:blip>
          <a:srcRect l="26148" r="17432"/>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865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05491" y="304800"/>
            <a:ext cx="7533018" cy="877729"/>
          </a:xfrm>
        </p:spPr>
        <p:txBody>
          <a:bodyPr anchor="ctr">
            <a:normAutofit/>
          </a:bodyPr>
          <a:lstStyle/>
          <a:p>
            <a:r>
              <a:rPr lang="en-US" sz="3500" dirty="0">
                <a:solidFill>
                  <a:srgbClr val="FFFFFF"/>
                </a:solidFill>
              </a:rPr>
              <a:t>Why is Clay Unique?</a:t>
            </a:r>
          </a:p>
        </p:txBody>
      </p:sp>
      <p:graphicFrame>
        <p:nvGraphicFramePr>
          <p:cNvPr id="5" name="Content Placeholder 2">
            <a:extLst>
              <a:ext uri="{FF2B5EF4-FFF2-40B4-BE49-F238E27FC236}">
                <a16:creationId xmlns:a16="http://schemas.microsoft.com/office/drawing/2014/main" id="{CC98413F-27D3-A226-0469-97A4D500013D}"/>
              </a:ext>
            </a:extLst>
          </p:cNvPr>
          <p:cNvGraphicFramePr>
            <a:graphicFrameLocks noGrp="1"/>
          </p:cNvGraphicFramePr>
          <p:nvPr>
            <p:ph idx="1"/>
            <p:extLst>
              <p:ext uri="{D42A27DB-BD31-4B8C-83A1-F6EECF244321}">
                <p14:modId xmlns:p14="http://schemas.microsoft.com/office/powerpoint/2010/main" val="1762661384"/>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7096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19"/>
            <a:ext cx="6486800" cy="6861919"/>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37" name="Picture 1036">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043"/>
          <a:stretch/>
        </p:blipFill>
        <p:spPr>
          <a:xfrm flipH="1">
            <a:off x="-3" y="-3919"/>
            <a:ext cx="9144001" cy="6861919"/>
          </a:xfrm>
          <a:prstGeom prst="rect">
            <a:avLst/>
          </a:prstGeom>
        </p:spPr>
      </p:pic>
      <p:sp>
        <p:nvSpPr>
          <p:cNvPr id="2" name="Title 1"/>
          <p:cNvSpPr>
            <a:spLocks noGrp="1"/>
          </p:cNvSpPr>
          <p:nvPr>
            <p:ph type="title"/>
          </p:nvPr>
        </p:nvSpPr>
        <p:spPr>
          <a:xfrm>
            <a:off x="4483559" y="143352"/>
            <a:ext cx="3243983" cy="748151"/>
          </a:xfrm>
        </p:spPr>
        <p:txBody>
          <a:bodyPr>
            <a:normAutofit/>
          </a:bodyPr>
          <a:lstStyle/>
          <a:p>
            <a:r>
              <a:rPr lang="en-US" sz="4000" b="1" dirty="0">
                <a:solidFill>
                  <a:srgbClr val="953735"/>
                </a:solidFill>
              </a:rPr>
              <a:t>Types of Clays</a:t>
            </a:r>
          </a:p>
        </p:txBody>
      </p:sp>
      <p:sp>
        <p:nvSpPr>
          <p:cNvPr id="1039"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1491"/>
            <a:ext cx="3243983" cy="2706509"/>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41" name="Oval 1040">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6777" y="2817257"/>
            <a:ext cx="2866978" cy="286697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3"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63"/>
            <a:ext cx="4093259" cy="3467887"/>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30" name="Picture 6">
            <a:extLst>
              <a:ext uri="{FF2B5EF4-FFF2-40B4-BE49-F238E27FC236}">
                <a16:creationId xmlns:a16="http://schemas.microsoft.com/office/drawing/2014/main" id="{405A428B-9213-6C0A-FDE3-2EFBD4C677A3}"/>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l="1777" r="7429" b="-1"/>
          <a:stretch/>
        </p:blipFill>
        <p:spPr bwMode="auto">
          <a:xfrm>
            <a:off x="20" y="4305680"/>
            <a:ext cx="3085185" cy="2548533"/>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EE4941-ED17-02A0-0F8C-9D73694B18D3}"/>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l="16160" r="3345" b="5"/>
          <a:stretch/>
        </p:blipFill>
        <p:spPr bwMode="auto">
          <a:xfrm>
            <a:off x="3525999" y="2976479"/>
            <a:ext cx="2548534" cy="254853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96C8DE9-6180-0E36-E07B-29D12B6397A6}"/>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l="8694" r="12279" b="-1"/>
          <a:stretch/>
        </p:blipFill>
        <p:spPr bwMode="auto">
          <a:xfrm>
            <a:off x="1" y="-9668"/>
            <a:ext cx="3945364" cy="3319992"/>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34000" y="868965"/>
            <a:ext cx="3900426" cy="5150835"/>
          </a:xfrm>
        </p:spPr>
        <p:txBody>
          <a:bodyPr anchor="ctr">
            <a:normAutofit/>
          </a:bodyPr>
          <a:lstStyle/>
          <a:p>
            <a:pPr marL="0" indent="0">
              <a:buNone/>
            </a:pPr>
            <a:r>
              <a:rPr lang="en-US" sz="2400" dirty="0">
                <a:solidFill>
                  <a:srgbClr val="000000"/>
                </a:solidFill>
              </a:rPr>
              <a:t>There are many </a:t>
            </a:r>
          </a:p>
          <a:p>
            <a:pPr marL="0" indent="0">
              <a:buNone/>
            </a:pPr>
            <a:r>
              <a:rPr lang="en-US" sz="2400" dirty="0">
                <a:solidFill>
                  <a:srgbClr val="000000"/>
                </a:solidFill>
              </a:rPr>
              <a:t>scientific categories for </a:t>
            </a:r>
          </a:p>
          <a:p>
            <a:pPr marL="0" indent="0">
              <a:buNone/>
            </a:pPr>
            <a:r>
              <a:rPr lang="en-US" sz="2400" dirty="0">
                <a:solidFill>
                  <a:srgbClr val="000000"/>
                </a:solidFill>
              </a:rPr>
              <a:t>clay (kaolinite, </a:t>
            </a:r>
          </a:p>
          <a:p>
            <a:pPr marL="0" indent="0">
              <a:buNone/>
            </a:pPr>
            <a:r>
              <a:rPr lang="en-US" sz="2400" dirty="0">
                <a:solidFill>
                  <a:srgbClr val="000000"/>
                </a:solidFill>
              </a:rPr>
              <a:t> montmorillonite,</a:t>
            </a:r>
          </a:p>
          <a:p>
            <a:pPr marL="0" indent="0">
              <a:buNone/>
            </a:pPr>
            <a:r>
              <a:rPr lang="en-US" sz="2400" dirty="0">
                <a:solidFill>
                  <a:srgbClr val="000000"/>
                </a:solidFill>
              </a:rPr>
              <a:t>            smectite, illite) but for </a:t>
            </a:r>
          </a:p>
          <a:p>
            <a:pPr marL="0" indent="0">
              <a:buNone/>
            </a:pPr>
            <a:r>
              <a:rPr lang="en-US" sz="2400" dirty="0">
                <a:solidFill>
                  <a:srgbClr val="000000"/>
                </a:solidFill>
              </a:rPr>
              <a:t>              our purposes there </a:t>
            </a:r>
          </a:p>
          <a:p>
            <a:pPr marL="0" indent="0">
              <a:buNone/>
            </a:pPr>
            <a:r>
              <a:rPr lang="en-US" sz="2400" dirty="0">
                <a:solidFill>
                  <a:srgbClr val="000000"/>
                </a:solidFill>
              </a:rPr>
              <a:t>                are fewer and more </a:t>
            </a:r>
          </a:p>
          <a:p>
            <a:pPr marL="0" indent="0">
              <a:buNone/>
            </a:pPr>
            <a:r>
              <a:rPr lang="en-US" sz="2400" dirty="0">
                <a:solidFill>
                  <a:srgbClr val="000000"/>
                </a:solidFill>
              </a:rPr>
              <a:t>                broad categories:</a:t>
            </a:r>
          </a:p>
          <a:p>
            <a:pPr marL="0" indent="0">
              <a:buNone/>
            </a:pPr>
            <a:r>
              <a:rPr lang="en-US" sz="2400" dirty="0">
                <a:solidFill>
                  <a:srgbClr val="953735"/>
                </a:solidFill>
              </a:rPr>
              <a:t>               -Earthenware</a:t>
            </a:r>
          </a:p>
          <a:p>
            <a:pPr marL="0" indent="0">
              <a:buNone/>
            </a:pPr>
            <a:r>
              <a:rPr lang="en-US" sz="2400" dirty="0">
                <a:solidFill>
                  <a:srgbClr val="953735"/>
                </a:solidFill>
              </a:rPr>
              <a:t>           -Stoneware</a:t>
            </a:r>
          </a:p>
          <a:p>
            <a:pPr marL="0" indent="0">
              <a:buNone/>
            </a:pPr>
            <a:r>
              <a:rPr lang="en-US" sz="2400" dirty="0">
                <a:solidFill>
                  <a:srgbClr val="953735"/>
                </a:solidFill>
              </a:rPr>
              <a:t>       -Porcelain </a:t>
            </a:r>
          </a:p>
        </p:txBody>
      </p:sp>
    </p:spTree>
    <p:extLst>
      <p:ext uri="{BB962C8B-B14F-4D97-AF65-F5344CB8AC3E}">
        <p14:creationId xmlns:p14="http://schemas.microsoft.com/office/powerpoint/2010/main" val="1431608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0200" y="-64394"/>
            <a:ext cx="3048000" cy="799708"/>
          </a:xfrm>
        </p:spPr>
        <p:txBody>
          <a:bodyPr anchor="b">
            <a:normAutofit/>
          </a:bodyPr>
          <a:lstStyle/>
          <a:p>
            <a:r>
              <a:rPr lang="en-US" sz="3600" b="1" dirty="0">
                <a:solidFill>
                  <a:srgbClr val="953735"/>
                </a:solidFill>
              </a:rPr>
              <a:t>States of Clay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11233" r="28151"/>
          <a:stretch/>
        </p:blipFill>
        <p:spPr>
          <a:xfrm>
            <a:off x="0" y="-28182"/>
            <a:ext cx="5029200" cy="6886182"/>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55894" y="3271199"/>
            <a:ext cx="1630908" cy="5542697"/>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2296081" y="2296080"/>
            <a:ext cx="6854280" cy="226211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46242" y="4425055"/>
            <a:ext cx="2196454"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p:cNvSpPr>
            <a:spLocks noGrp="1"/>
          </p:cNvSpPr>
          <p:nvPr>
            <p:ph idx="1"/>
          </p:nvPr>
        </p:nvSpPr>
        <p:spPr>
          <a:xfrm>
            <a:off x="5627046" y="850790"/>
            <a:ext cx="3505180" cy="5191757"/>
          </a:xfrm>
        </p:spPr>
        <p:txBody>
          <a:bodyPr anchor="t">
            <a:normAutofit/>
          </a:bodyPr>
          <a:lstStyle/>
          <a:p>
            <a:pPr marL="0" indent="0">
              <a:lnSpc>
                <a:spcPct val="90000"/>
              </a:lnSpc>
              <a:buNone/>
            </a:pPr>
            <a:r>
              <a:rPr lang="en-US" sz="2400" dirty="0"/>
              <a:t>Clay has a few different stages it goes through before it becomes a final finished fired piece of ceramics. It is critical that the stages be followed in the correct order:</a:t>
            </a:r>
          </a:p>
          <a:p>
            <a:pPr marL="0" indent="0">
              <a:lnSpc>
                <a:spcPct val="90000"/>
              </a:lnSpc>
              <a:buNone/>
            </a:pPr>
            <a:r>
              <a:rPr lang="en-US" sz="2400" b="1" dirty="0"/>
              <a:t>Greenware:</a:t>
            </a:r>
          </a:p>
          <a:p>
            <a:pPr marL="0" indent="0">
              <a:lnSpc>
                <a:spcPct val="90000"/>
              </a:lnSpc>
              <a:buNone/>
            </a:pPr>
            <a:r>
              <a:rPr lang="en-US" sz="2400" dirty="0"/>
              <a:t>   - Green (wet)</a:t>
            </a:r>
          </a:p>
          <a:p>
            <a:pPr marL="0" indent="0">
              <a:lnSpc>
                <a:spcPct val="90000"/>
              </a:lnSpc>
              <a:buNone/>
            </a:pPr>
            <a:r>
              <a:rPr lang="en-US" sz="2400" dirty="0"/>
              <a:t>   - Leather Hard</a:t>
            </a:r>
          </a:p>
          <a:p>
            <a:pPr marL="0" indent="0">
              <a:lnSpc>
                <a:spcPct val="90000"/>
              </a:lnSpc>
              <a:buNone/>
            </a:pPr>
            <a:r>
              <a:rPr lang="en-US" sz="2400" dirty="0"/>
              <a:t>   - Bone Dry</a:t>
            </a:r>
          </a:p>
          <a:p>
            <a:pPr marL="0" indent="0">
              <a:lnSpc>
                <a:spcPct val="90000"/>
              </a:lnSpc>
              <a:buNone/>
            </a:pPr>
            <a:r>
              <a:rPr lang="en-US" sz="2400" b="1" dirty="0"/>
              <a:t>Bisqueware</a:t>
            </a:r>
            <a:r>
              <a:rPr lang="en-US" sz="2400" dirty="0"/>
              <a:t> (first firing)</a:t>
            </a:r>
          </a:p>
          <a:p>
            <a:pPr marL="0" indent="0">
              <a:lnSpc>
                <a:spcPct val="90000"/>
              </a:lnSpc>
              <a:buNone/>
            </a:pPr>
            <a:r>
              <a:rPr lang="en-US" sz="2400" b="1" dirty="0"/>
              <a:t>Glazeware</a:t>
            </a:r>
            <a:r>
              <a:rPr lang="en-US" sz="2400" dirty="0"/>
              <a:t> (second firing)  </a:t>
            </a:r>
          </a:p>
        </p:txBody>
      </p:sp>
    </p:spTree>
    <p:extLst>
      <p:ext uri="{BB962C8B-B14F-4D97-AF65-F5344CB8AC3E}">
        <p14:creationId xmlns:p14="http://schemas.microsoft.com/office/powerpoint/2010/main" val="3368763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28599"/>
            <a:ext cx="2797935" cy="914400"/>
          </a:xfrm>
        </p:spPr>
        <p:txBody>
          <a:bodyPr>
            <a:normAutofit/>
          </a:bodyPr>
          <a:lstStyle/>
          <a:p>
            <a:r>
              <a:rPr lang="en-US" sz="3500" b="1" dirty="0">
                <a:solidFill>
                  <a:srgbClr val="953735"/>
                </a:solidFill>
              </a:rPr>
              <a:t>States of Clay</a:t>
            </a:r>
          </a:p>
        </p:txBody>
      </p:sp>
      <p:sp>
        <p:nvSpPr>
          <p:cNvPr id="3" name="Content Placeholder 2"/>
          <p:cNvSpPr>
            <a:spLocks noGrp="1"/>
          </p:cNvSpPr>
          <p:nvPr>
            <p:ph idx="1"/>
          </p:nvPr>
        </p:nvSpPr>
        <p:spPr>
          <a:xfrm>
            <a:off x="374508" y="914400"/>
            <a:ext cx="3748929" cy="5715000"/>
          </a:xfrm>
        </p:spPr>
        <p:txBody>
          <a:bodyPr anchor="ctr">
            <a:normAutofit/>
          </a:bodyPr>
          <a:lstStyle/>
          <a:p>
            <a:pPr marL="0" indent="0">
              <a:lnSpc>
                <a:spcPct val="90000"/>
              </a:lnSpc>
              <a:buNone/>
            </a:pPr>
            <a:r>
              <a:rPr lang="en-US" sz="1800" b="1" dirty="0"/>
              <a:t>Bisqueware:</a:t>
            </a:r>
          </a:p>
          <a:p>
            <a:pPr marL="0" indent="0">
              <a:lnSpc>
                <a:spcPct val="90000"/>
              </a:lnSpc>
              <a:buNone/>
            </a:pPr>
            <a:r>
              <a:rPr lang="en-US" sz="1800" dirty="0"/>
              <a:t>Fired to a lower temp then glaze firing, less brittle then greenware, still porous</a:t>
            </a:r>
          </a:p>
          <a:p>
            <a:pPr marL="0" indent="0">
              <a:lnSpc>
                <a:spcPct val="90000"/>
              </a:lnSpc>
              <a:buNone/>
            </a:pPr>
            <a:endParaRPr lang="en-US" sz="1800" dirty="0"/>
          </a:p>
          <a:p>
            <a:pPr marL="0" indent="0">
              <a:lnSpc>
                <a:spcPct val="90000"/>
              </a:lnSpc>
              <a:buNone/>
            </a:pPr>
            <a:r>
              <a:rPr lang="en-US" sz="1800" b="1" dirty="0"/>
              <a:t>Glazeware:</a:t>
            </a:r>
          </a:p>
          <a:p>
            <a:pPr marL="0" indent="0">
              <a:lnSpc>
                <a:spcPct val="90000"/>
              </a:lnSpc>
              <a:buNone/>
            </a:pPr>
            <a:r>
              <a:rPr lang="en-US" sz="1800" dirty="0"/>
              <a:t>Fired to top temp, vitrified (most dense), nonporous, glassy, colored finish. Glaze colors come from chemical reactions not pigments.</a:t>
            </a:r>
          </a:p>
          <a:p>
            <a:pPr marL="0" indent="0">
              <a:lnSpc>
                <a:spcPct val="90000"/>
              </a:lnSpc>
              <a:buNone/>
            </a:pPr>
            <a:r>
              <a:rPr lang="en-US" sz="1800" dirty="0">
                <a:solidFill>
                  <a:schemeClr val="accent3">
                    <a:lumMod val="75000"/>
                  </a:schemeClr>
                </a:solidFill>
              </a:rPr>
              <a:t>Green</a:t>
            </a:r>
            <a:r>
              <a:rPr lang="en-US" sz="1800" dirty="0"/>
              <a:t>/</a:t>
            </a:r>
            <a:r>
              <a:rPr lang="en-US" sz="1800" dirty="0">
                <a:solidFill>
                  <a:srgbClr val="C00000"/>
                </a:solidFill>
              </a:rPr>
              <a:t>Red</a:t>
            </a:r>
            <a:r>
              <a:rPr lang="en-US" sz="1800" dirty="0"/>
              <a:t> – copper</a:t>
            </a:r>
          </a:p>
          <a:p>
            <a:pPr marL="0" indent="0">
              <a:lnSpc>
                <a:spcPct val="90000"/>
              </a:lnSpc>
              <a:buNone/>
            </a:pPr>
            <a:r>
              <a:rPr lang="en-US" sz="1800" dirty="0">
                <a:solidFill>
                  <a:srgbClr val="0070C0"/>
                </a:solidFill>
              </a:rPr>
              <a:t>Blue</a:t>
            </a:r>
            <a:r>
              <a:rPr lang="en-US" sz="1800" dirty="0"/>
              <a:t> – cobalt</a:t>
            </a:r>
          </a:p>
          <a:p>
            <a:pPr marL="0" indent="0">
              <a:lnSpc>
                <a:spcPct val="90000"/>
              </a:lnSpc>
              <a:buNone/>
            </a:pPr>
            <a:r>
              <a:rPr lang="en-US" sz="1800" dirty="0">
                <a:solidFill>
                  <a:srgbClr val="FFC000"/>
                </a:solidFill>
              </a:rPr>
              <a:t>Yellow</a:t>
            </a:r>
            <a:r>
              <a:rPr lang="en-US" sz="1800" dirty="0"/>
              <a:t> – rutile</a:t>
            </a:r>
          </a:p>
          <a:p>
            <a:pPr marL="0" indent="0">
              <a:lnSpc>
                <a:spcPct val="90000"/>
              </a:lnSpc>
              <a:buNone/>
            </a:pPr>
            <a:r>
              <a:rPr lang="en-US" sz="1800" dirty="0">
                <a:solidFill>
                  <a:srgbClr val="823322"/>
                </a:solidFill>
              </a:rPr>
              <a:t>Red Brown</a:t>
            </a:r>
            <a:r>
              <a:rPr lang="en-US" sz="1800" dirty="0"/>
              <a:t>/Black – iron oxide</a:t>
            </a:r>
          </a:p>
          <a:p>
            <a:pPr marL="0" indent="0">
              <a:lnSpc>
                <a:spcPct val="90000"/>
              </a:lnSpc>
              <a:buNone/>
            </a:pPr>
            <a:r>
              <a:rPr lang="en-US" sz="1800" dirty="0"/>
              <a:t>Glaze can be applied by brushing, dipping, or spraying.  </a:t>
            </a:r>
          </a:p>
          <a:p>
            <a:pPr marL="0" indent="0">
              <a:lnSpc>
                <a:spcPct val="90000"/>
              </a:lnSpc>
              <a:buNone/>
            </a:pPr>
            <a:endParaRPr lang="en-US" sz="1800" dirty="0"/>
          </a:p>
          <a:p>
            <a:pPr marL="0" indent="0">
              <a:lnSpc>
                <a:spcPct val="90000"/>
              </a:lnSpc>
              <a:buNone/>
            </a:pPr>
            <a:r>
              <a:rPr lang="en-US" sz="1800" b="1" dirty="0">
                <a:solidFill>
                  <a:srgbClr val="953735"/>
                </a:solidFill>
              </a:rPr>
              <a:t>“When applying glaze you’re either puttin’ it on or takin’ it off”</a:t>
            </a:r>
          </a:p>
        </p:txBody>
      </p:sp>
      <p:pic>
        <p:nvPicPr>
          <p:cNvPr id="6" name="Picture 5" descr="Blue and orange Colour Powder background">
            <a:extLst>
              <a:ext uri="{FF2B5EF4-FFF2-40B4-BE49-F238E27FC236}">
                <a16:creationId xmlns:a16="http://schemas.microsoft.com/office/drawing/2014/main" id="{28A2D506-0060-9523-2209-2CD36701DB38}"/>
              </a:ext>
            </a:extLst>
          </p:cNvPr>
          <p:cNvPicPr>
            <a:picLocks noChangeAspect="1"/>
          </p:cNvPicPr>
          <p:nvPr/>
        </p:nvPicPr>
        <p:blipFill>
          <a:blip r:embed="rId2"/>
          <a:srcRect l="12648" r="47858" b="-2"/>
          <a:stretch/>
        </p:blipFill>
        <p:spPr>
          <a:xfrm rot="10800000">
            <a:off x="4495799" y="-2"/>
            <a:ext cx="4650345" cy="6858002"/>
          </a:xfrm>
          <a:prstGeom prst="rect">
            <a:avLst/>
          </a:prstGeom>
        </p:spPr>
      </p:pic>
    </p:spTree>
    <p:extLst>
      <p:ext uri="{BB962C8B-B14F-4D97-AF65-F5344CB8AC3E}">
        <p14:creationId xmlns:p14="http://schemas.microsoft.com/office/powerpoint/2010/main" val="124385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descr="A comparison of a cone shaped object&#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rcRect t="4729" r="1" b="1"/>
          <a:stretch/>
        </p:blipFill>
        <p:spPr>
          <a:xfrm>
            <a:off x="469942" y="317578"/>
            <a:ext cx="8138333" cy="3508437"/>
          </a:xfrm>
          <a:prstGeom prst="rect">
            <a:avLst/>
          </a:prstGeom>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65941" y="3888353"/>
            <a:ext cx="2847666" cy="858663"/>
          </a:xfrm>
          <a:noFill/>
        </p:spPr>
        <p:txBody>
          <a:bodyPr anchor="t">
            <a:normAutofit/>
          </a:bodyPr>
          <a:lstStyle/>
          <a:p>
            <a:pPr algn="l"/>
            <a:r>
              <a:rPr lang="en-US" sz="4200" dirty="0">
                <a:solidFill>
                  <a:schemeClr val="bg1"/>
                </a:solidFill>
              </a:rPr>
              <a:t>Cone Temps</a:t>
            </a:r>
          </a:p>
        </p:txBody>
      </p:sp>
      <p:sp>
        <p:nvSpPr>
          <p:cNvPr id="3" name="Content Placeholder 2"/>
          <p:cNvSpPr>
            <a:spLocks noGrp="1"/>
          </p:cNvSpPr>
          <p:nvPr>
            <p:ph idx="1"/>
          </p:nvPr>
        </p:nvSpPr>
        <p:spPr>
          <a:xfrm>
            <a:off x="3612500" y="4018135"/>
            <a:ext cx="5153901" cy="2518867"/>
          </a:xfrm>
          <a:noFill/>
        </p:spPr>
        <p:txBody>
          <a:bodyPr anchor="t">
            <a:normAutofit/>
          </a:bodyPr>
          <a:lstStyle/>
          <a:p>
            <a:pPr marL="0" indent="0">
              <a:lnSpc>
                <a:spcPct val="90000"/>
              </a:lnSpc>
              <a:buNone/>
            </a:pPr>
            <a:r>
              <a:rPr lang="en-US" sz="1600" dirty="0">
                <a:solidFill>
                  <a:schemeClr val="bg1"/>
                </a:solidFill>
              </a:rPr>
              <a:t>In ceramic work it is critical that clay be fired to the correct temperature in a kiln. Those temperatures are determined by the clay body and/or the glaze. Close attention needs to be paid to the clay bodies cone and the glaze cone. Firing at the wrong temp (too high or too low) will cause the firing  to fail.</a:t>
            </a:r>
          </a:p>
          <a:p>
            <a:pPr marL="0" indent="0">
              <a:lnSpc>
                <a:spcPct val="90000"/>
              </a:lnSpc>
              <a:buNone/>
            </a:pPr>
            <a:r>
              <a:rPr lang="en-US" sz="1600" b="1" dirty="0">
                <a:solidFill>
                  <a:schemeClr val="bg1"/>
                </a:solidFill>
              </a:rPr>
              <a:t>Cone temps are divided into 3 main categories:</a:t>
            </a:r>
          </a:p>
          <a:p>
            <a:pPr marL="0" indent="0">
              <a:lnSpc>
                <a:spcPct val="90000"/>
              </a:lnSpc>
              <a:buNone/>
            </a:pPr>
            <a:r>
              <a:rPr lang="en-US" sz="1600" dirty="0">
                <a:solidFill>
                  <a:schemeClr val="bg1"/>
                </a:solidFill>
              </a:rPr>
              <a:t>-Low fire (cone 04-05)</a:t>
            </a:r>
          </a:p>
          <a:p>
            <a:pPr marL="0" indent="0">
              <a:lnSpc>
                <a:spcPct val="90000"/>
              </a:lnSpc>
              <a:buNone/>
            </a:pPr>
            <a:r>
              <a:rPr lang="en-US" sz="1600" dirty="0">
                <a:solidFill>
                  <a:schemeClr val="bg1"/>
                </a:solidFill>
              </a:rPr>
              <a:t>-Mid range (cone 6)</a:t>
            </a:r>
          </a:p>
          <a:p>
            <a:pPr marL="0" indent="0">
              <a:lnSpc>
                <a:spcPct val="90000"/>
              </a:lnSpc>
              <a:buNone/>
            </a:pPr>
            <a:r>
              <a:rPr lang="en-US" sz="1600" dirty="0">
                <a:solidFill>
                  <a:schemeClr val="bg1"/>
                </a:solidFill>
              </a:rPr>
              <a:t>-High fire (cone 9-10)</a:t>
            </a:r>
          </a:p>
        </p:txBody>
      </p:sp>
      <p:sp>
        <p:nvSpPr>
          <p:cNvPr id="5" name="TextBox 4">
            <a:extLst>
              <a:ext uri="{FF2B5EF4-FFF2-40B4-BE49-F238E27FC236}">
                <a16:creationId xmlns:a16="http://schemas.microsoft.com/office/drawing/2014/main" id="{0712EA17-663C-6CC4-5134-B3622A616CF6}"/>
              </a:ext>
            </a:extLst>
          </p:cNvPr>
          <p:cNvSpPr txBox="1"/>
          <p:nvPr/>
        </p:nvSpPr>
        <p:spPr>
          <a:xfrm>
            <a:off x="454657" y="4668845"/>
            <a:ext cx="3061321" cy="1754326"/>
          </a:xfrm>
          <a:prstGeom prst="rect">
            <a:avLst/>
          </a:prstGeom>
          <a:noFill/>
        </p:spPr>
        <p:txBody>
          <a:bodyPr wrap="square" rtlCol="0">
            <a:spAutoFit/>
          </a:bodyPr>
          <a:lstStyle/>
          <a:p>
            <a:r>
              <a:rPr lang="en-US" dirty="0">
                <a:solidFill>
                  <a:schemeClr val="bg1"/>
                </a:solidFill>
              </a:rPr>
              <a:t>For ease-of-use temperatures in ceramics are described by a cone number. Cone numbers can be translated to temperature using a cone chart.</a:t>
            </a:r>
          </a:p>
        </p:txBody>
      </p:sp>
    </p:spTree>
    <p:extLst>
      <p:ext uri="{BB962C8B-B14F-4D97-AF65-F5344CB8AC3E}">
        <p14:creationId xmlns:p14="http://schemas.microsoft.com/office/powerpoint/2010/main" val="1258617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Cone Chart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250" y="298249"/>
            <a:ext cx="8943499" cy="5785326"/>
          </a:xfrm>
        </p:spPr>
      </p:pic>
    </p:spTree>
    <p:extLst>
      <p:ext uri="{BB962C8B-B14F-4D97-AF65-F5344CB8AC3E}">
        <p14:creationId xmlns:p14="http://schemas.microsoft.com/office/powerpoint/2010/main" val="2837618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1155</TotalTime>
  <Words>665</Words>
  <Application>Microsoft Macintosh PowerPoint</Application>
  <PresentationFormat>On-screen Show (4:3)</PresentationFormat>
  <Paragraphs>66</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Ceramic Basics</vt:lpstr>
      <vt:lpstr>What is Clay?</vt:lpstr>
      <vt:lpstr>How is it Made?</vt:lpstr>
      <vt:lpstr>Why is Clay Unique?</vt:lpstr>
      <vt:lpstr>Types of Clays</vt:lpstr>
      <vt:lpstr>States of Clay</vt:lpstr>
      <vt:lpstr>States of Clay</vt:lpstr>
      <vt:lpstr>Cone Temps</vt:lpstr>
      <vt:lpstr>Cone Chart</vt:lpstr>
      <vt:lpstr>Cone Temps</vt:lpstr>
      <vt:lpstr>Our Course</vt:lpstr>
      <vt:lpstr>PowerPoint Presentation</vt:lpstr>
    </vt:vector>
  </TitlesOfParts>
  <Company>Queens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Ceramic Basics</dc:title>
  <dc:creator>Matthew F Greco</dc:creator>
  <cp:lastModifiedBy>Matthew Greco</cp:lastModifiedBy>
  <cp:revision>22</cp:revision>
  <dcterms:created xsi:type="dcterms:W3CDTF">2015-10-29T19:05:24Z</dcterms:created>
  <dcterms:modified xsi:type="dcterms:W3CDTF">2024-08-21T13:39:07Z</dcterms:modified>
</cp:coreProperties>
</file>