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9" r:id="rId3"/>
    <p:sldId id="277" r:id="rId4"/>
    <p:sldId id="278" r:id="rId5"/>
    <p:sldId id="280" r:id="rId6"/>
    <p:sldId id="279" r:id="rId7"/>
    <p:sldId id="258" r:id="rId8"/>
    <p:sldId id="288" r:id="rId9"/>
    <p:sldId id="281" r:id="rId10"/>
    <p:sldId id="257" r:id="rId11"/>
    <p:sldId id="282" r:id="rId12"/>
    <p:sldId id="285" r:id="rId13"/>
    <p:sldId id="286" r:id="rId14"/>
    <p:sldId id="289" r:id="rId15"/>
    <p:sldId id="292" r:id="rId16"/>
    <p:sldId id="287"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3322"/>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48"/>
  </p:normalViewPr>
  <p:slideViewPr>
    <p:cSldViewPr>
      <p:cViewPr>
        <p:scale>
          <a:sx n="94" d="100"/>
          <a:sy n="94" d="100"/>
        </p:scale>
        <p:origin x="2160" y="6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AB502-6D09-0A4E-943B-A8163ADAC01A}" type="datetimeFigureOut">
              <a:rPr lang="en-US" smtClean="0"/>
              <a:t>8/25/24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63A4D-E60B-B749-9573-E6F13DF6B118}" type="slidenum">
              <a:rPr lang="en-US" smtClean="0"/>
              <a:t>‹#›</a:t>
            </a:fld>
            <a:endParaRPr lang="en-US"/>
          </a:p>
        </p:txBody>
      </p:sp>
    </p:spTree>
    <p:extLst>
      <p:ext uri="{BB962C8B-B14F-4D97-AF65-F5344CB8AC3E}">
        <p14:creationId xmlns:p14="http://schemas.microsoft.com/office/powerpoint/2010/main" val="420879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Spear head mold, bronze age, 4000 years old, sword mold, bronze age, 3000 </a:t>
            </a:r>
            <a:r>
              <a:rPr lang="en-US" dirty="0" err="1"/>
              <a:t>yrs</a:t>
            </a:r>
            <a:r>
              <a:rPr lang="en-US" dirty="0"/>
              <a:t> old, Egyptian figure mold, 2400 </a:t>
            </a:r>
            <a:r>
              <a:rPr lang="en-US" dirty="0" err="1"/>
              <a:t>yrs</a:t>
            </a:r>
            <a:r>
              <a:rPr lang="en-US" dirty="0"/>
              <a:t> old, sword and ax molds Roman, middle bronze age, 3000 </a:t>
            </a:r>
            <a:r>
              <a:rPr lang="en-US" dirty="0" err="1"/>
              <a:t>yrs</a:t>
            </a:r>
            <a:r>
              <a:rPr lang="en-US" dirty="0"/>
              <a:t> old, coin mold, Chinese, 2500 </a:t>
            </a:r>
            <a:r>
              <a:rPr lang="en-US" dirty="0" err="1"/>
              <a:t>yrs</a:t>
            </a:r>
            <a:r>
              <a:rPr lang="en-US" dirty="0"/>
              <a:t> old, </a:t>
            </a:r>
            <a:r>
              <a:rPr lang="en-US" dirty="0" err="1"/>
              <a:t>sri</a:t>
            </a:r>
            <a:r>
              <a:rPr lang="en-US" dirty="0"/>
              <a:t> </a:t>
            </a:r>
            <a:r>
              <a:rPr lang="en-US" dirty="0" err="1"/>
              <a:t>lankan</a:t>
            </a:r>
            <a:r>
              <a:rPr lang="en-US" dirty="0"/>
              <a:t> flour molds, 500 </a:t>
            </a:r>
            <a:r>
              <a:rPr lang="en-US" dirty="0" err="1"/>
              <a:t>yrs</a:t>
            </a:r>
            <a:r>
              <a:rPr lang="en-US" dirty="0"/>
              <a:t> old</a:t>
            </a:r>
          </a:p>
        </p:txBody>
      </p:sp>
      <p:sp>
        <p:nvSpPr>
          <p:cNvPr id="4" name="Slide Number Placeholder 3"/>
          <p:cNvSpPr>
            <a:spLocks noGrp="1"/>
          </p:cNvSpPr>
          <p:nvPr>
            <p:ph type="sldNum" sz="quarter" idx="5"/>
          </p:nvPr>
        </p:nvSpPr>
        <p:spPr/>
        <p:txBody>
          <a:bodyPr/>
          <a:lstStyle/>
          <a:p>
            <a:fld id="{AED63A4D-E60B-B749-9573-E6F13DF6B118}" type="slidenum">
              <a:rPr lang="en-US" smtClean="0"/>
              <a:t>2</a:t>
            </a:fld>
            <a:endParaRPr lang="en-US"/>
          </a:p>
        </p:txBody>
      </p:sp>
    </p:spTree>
    <p:extLst>
      <p:ext uri="{BB962C8B-B14F-4D97-AF65-F5344CB8AC3E}">
        <p14:creationId xmlns:p14="http://schemas.microsoft.com/office/powerpoint/2010/main" val="2859064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Terra cotta warriors, China, 230bc, Peruvian Moche people molds 400-700bc, </a:t>
            </a:r>
          </a:p>
        </p:txBody>
      </p:sp>
      <p:sp>
        <p:nvSpPr>
          <p:cNvPr id="4" name="Slide Number Placeholder 3"/>
          <p:cNvSpPr>
            <a:spLocks noGrp="1"/>
          </p:cNvSpPr>
          <p:nvPr>
            <p:ph type="sldNum" sz="quarter" idx="5"/>
          </p:nvPr>
        </p:nvSpPr>
        <p:spPr/>
        <p:txBody>
          <a:bodyPr/>
          <a:lstStyle/>
          <a:p>
            <a:fld id="{AED63A4D-E60B-B749-9573-E6F13DF6B118}" type="slidenum">
              <a:rPr lang="en-US" smtClean="0"/>
              <a:t>11</a:t>
            </a:fld>
            <a:endParaRPr lang="en-US"/>
          </a:p>
        </p:txBody>
      </p:sp>
    </p:spTree>
    <p:extLst>
      <p:ext uri="{BB962C8B-B14F-4D97-AF65-F5344CB8AC3E}">
        <p14:creationId xmlns:p14="http://schemas.microsoft.com/office/powerpoint/2010/main" val="46382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CF70361-2C8C-420D-95D1-AF81A14A369A}"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1903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70361-2C8C-420D-95D1-AF81A14A369A}"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5638440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70361-2C8C-420D-95D1-AF81A14A369A}"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257299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F70361-2C8C-420D-95D1-AF81A14A369A}"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309720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F70361-2C8C-420D-95D1-AF81A14A369A}" type="datetimeFigureOut">
              <a:rPr lang="en-US" smtClean="0"/>
              <a:t>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592693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F70361-2C8C-420D-95D1-AF81A14A369A}"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2721104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CF70361-2C8C-420D-95D1-AF81A14A369A}" type="datetimeFigureOut">
              <a:rPr lang="en-US" smtClean="0"/>
              <a:t>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1656104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CF70361-2C8C-420D-95D1-AF81A14A369A}" type="datetimeFigureOut">
              <a:rPr lang="en-US" smtClean="0"/>
              <a:t>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9620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F70361-2C8C-420D-95D1-AF81A14A369A}" type="datetimeFigureOut">
              <a:rPr lang="en-US" smtClean="0"/>
              <a:t>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154494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F70361-2C8C-420D-95D1-AF81A14A369A}"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223624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F70361-2C8C-420D-95D1-AF81A14A369A}" type="datetimeFigureOut">
              <a:rPr lang="en-US" smtClean="0"/>
              <a:t>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15841-153F-4E91-892F-DBB23018E4D6}" type="slidenum">
              <a:rPr lang="en-US" smtClean="0"/>
              <a:t>‹#›</a:t>
            </a:fld>
            <a:endParaRPr lang="en-US"/>
          </a:p>
        </p:txBody>
      </p:sp>
    </p:spTree>
    <p:extLst>
      <p:ext uri="{BB962C8B-B14F-4D97-AF65-F5344CB8AC3E}">
        <p14:creationId xmlns:p14="http://schemas.microsoft.com/office/powerpoint/2010/main" val="3091007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F70361-2C8C-420D-95D1-AF81A14A369A}" type="datetimeFigureOut">
              <a:rPr lang="en-US" smtClean="0"/>
              <a:t>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15841-153F-4E91-892F-DBB23018E4D6}" type="slidenum">
              <a:rPr lang="en-US" smtClean="0"/>
              <a:t>‹#›</a:t>
            </a:fld>
            <a:endParaRPr lang="en-US"/>
          </a:p>
        </p:txBody>
      </p:sp>
    </p:spTree>
    <p:extLst>
      <p:ext uri="{BB962C8B-B14F-4D97-AF65-F5344CB8AC3E}">
        <p14:creationId xmlns:p14="http://schemas.microsoft.com/office/powerpoint/2010/main" val="3188052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0.jpeg"/><Relationship Id="rId2" Type="http://schemas.openxmlformats.org/officeDocument/2006/relationships/image" Target="../media/image3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0.pn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3.gif"/></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5" Type="http://schemas.openxmlformats.org/officeDocument/2006/relationships/image" Target="../media/image12.gif"/><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jp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descr="Working on a thermal plant">
            <a:extLst>
              <a:ext uri="{FF2B5EF4-FFF2-40B4-BE49-F238E27FC236}">
                <a16:creationId xmlns:a16="http://schemas.microsoft.com/office/drawing/2014/main" id="{786EB85E-CD85-9802-72E6-5C0AD2384710}"/>
              </a:ext>
            </a:extLst>
          </p:cNvPr>
          <p:cNvPicPr>
            <a:picLocks noChangeAspect="1"/>
          </p:cNvPicPr>
          <p:nvPr/>
        </p:nvPicPr>
        <p:blipFill>
          <a:blip r:embed="rId2"/>
          <a:srcRect l="8239" r="3472" b="-1"/>
          <a:stretch/>
        </p:blipFill>
        <p:spPr>
          <a:xfrm>
            <a:off x="20" y="-7619"/>
            <a:ext cx="9143979" cy="6887364"/>
          </a:xfrm>
          <a:prstGeom prst="rect">
            <a:avLst/>
          </a:prstGeom>
        </p:spPr>
      </p:pic>
      <p:sp>
        <p:nvSpPr>
          <p:cNvPr id="17" name="Rectangle 16">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39219" y="271092"/>
            <a:ext cx="4065561" cy="9144000"/>
          </a:xfrm>
          <a:prstGeom prst="rect">
            <a:avLst/>
          </a:prstGeom>
          <a:gradFill flip="none" rotWithShape="1">
            <a:gsLst>
              <a:gs pos="17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2CB243-67C5-E304-31A0-4D7D607BA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714594" y="623125"/>
            <a:ext cx="3067943" cy="1806455"/>
          </a:xfrm>
          <a:prstGeom prst="rect">
            <a:avLst/>
          </a:prstGeom>
          <a:gradFill flip="none" rotWithShape="1">
            <a:gsLst>
              <a:gs pos="0">
                <a:schemeClr val="accent2"/>
              </a:gs>
              <a:gs pos="51000">
                <a:schemeClr val="accent2">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id="{11A95761-C93E-94BF-087D-D2A823789E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794" y="4172881"/>
            <a:ext cx="5366057" cy="2702991"/>
          </a:xfrm>
          <a:prstGeom prst="rect">
            <a:avLst/>
          </a:prstGeom>
          <a:gradFill flip="none" rotWithShape="1">
            <a:gsLst>
              <a:gs pos="0">
                <a:schemeClr val="accent5"/>
              </a:gs>
              <a:gs pos="52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6" name="Rectangle 15">
            <a:extLst>
              <a:ext uri="{FF2B5EF4-FFF2-40B4-BE49-F238E27FC236}">
                <a16:creationId xmlns:a16="http://schemas.microsoft.com/office/drawing/2014/main" id="{6E63D1A5-FD49-4756-F62E-786C34E63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05052" y="-7619"/>
            <a:ext cx="746740" cy="6918113"/>
          </a:xfrm>
          <a:prstGeom prst="rect">
            <a:avLst/>
          </a:prstGeom>
          <a:gradFill flip="none" rotWithShape="1">
            <a:gsLst>
              <a:gs pos="0">
                <a:schemeClr val="accent5">
                  <a:alpha val="68000"/>
                </a:schemeClr>
              </a:gs>
              <a:gs pos="37000">
                <a:schemeClr val="accent5">
                  <a:alpha val="0"/>
                </a:schemeClr>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ulpture on a table&#10;&#10;Description automatically generated">
            <a:extLst>
              <a:ext uri="{FF2B5EF4-FFF2-40B4-BE49-F238E27FC236}">
                <a16:creationId xmlns:a16="http://schemas.microsoft.com/office/drawing/2014/main" id="{8A2A0E7E-C288-2EC1-CBAA-E88273C5764A}"/>
              </a:ext>
            </a:extLst>
          </p:cNvPr>
          <p:cNvPicPr>
            <a:picLocks noChangeAspect="1"/>
          </p:cNvPicPr>
          <p:nvPr/>
        </p:nvPicPr>
        <p:blipFill>
          <a:blip r:embed="rId3">
            <a:extLst>
              <a:ext uri="{28A0092B-C50C-407E-A947-70E740481C1C}">
                <a14:useLocalDpi xmlns:a14="http://schemas.microsoft.com/office/drawing/2010/main" val="0"/>
              </a:ext>
            </a:extLst>
          </a:blip>
          <a:srcRect l="2841" t="35369" r="28919" b="26279"/>
          <a:stretch/>
        </p:blipFill>
        <p:spPr>
          <a:xfrm>
            <a:off x="0" y="-1"/>
            <a:ext cx="9151792" cy="6858001"/>
          </a:xfrm>
          <a:prstGeom prst="rect">
            <a:avLst/>
          </a:prstGeom>
        </p:spPr>
      </p:pic>
      <p:sp>
        <p:nvSpPr>
          <p:cNvPr id="4" name="TextBox 3"/>
          <p:cNvSpPr txBox="1"/>
          <p:nvPr/>
        </p:nvSpPr>
        <p:spPr>
          <a:xfrm>
            <a:off x="387550" y="2387837"/>
            <a:ext cx="3622929" cy="1123458"/>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000" dirty="0">
                <a:solidFill>
                  <a:srgbClr val="FFFFFF"/>
                </a:solidFill>
                <a:latin typeface="+mj-lt"/>
                <a:ea typeface="+mj-ea"/>
                <a:cs typeface="+mj-cs"/>
              </a:rPr>
              <a:t>Mold Making &amp; Slip Casting</a:t>
            </a:r>
          </a:p>
        </p:txBody>
      </p:sp>
    </p:spTree>
    <p:extLst>
      <p:ext uri="{BB962C8B-B14F-4D97-AF65-F5344CB8AC3E}">
        <p14:creationId xmlns:p14="http://schemas.microsoft.com/office/powerpoint/2010/main" val="241732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50-pottery-no1-usg.jpeg">
            <a:extLst>
              <a:ext uri="{FF2B5EF4-FFF2-40B4-BE49-F238E27FC236}">
                <a16:creationId xmlns:a16="http://schemas.microsoft.com/office/drawing/2014/main" id="{9D4F6CE0-DC9F-41F8-B9F4-A0ECD4E8CF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 y="703899"/>
            <a:ext cx="3879190" cy="5877559"/>
          </a:xfrm>
          <a:prstGeom prst="rect">
            <a:avLst/>
          </a:prstGeom>
        </p:spPr>
      </p:pic>
      <p:sp>
        <p:nvSpPr>
          <p:cNvPr id="20" name="Freeform: Shape 19">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3" name="TextBox 2"/>
          <p:cNvSpPr txBox="1"/>
          <p:nvPr/>
        </p:nvSpPr>
        <p:spPr>
          <a:xfrm>
            <a:off x="4256964" y="915878"/>
            <a:ext cx="4443485" cy="141304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USG No. 1 Pottery Plaster</a:t>
            </a:r>
          </a:p>
        </p:txBody>
      </p:sp>
      <p:sp>
        <p:nvSpPr>
          <p:cNvPr id="22"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9514" y="2560829"/>
            <a:ext cx="3771900" cy="18288"/>
          </a:xfrm>
          <a:custGeom>
            <a:avLst/>
            <a:gdLst>
              <a:gd name="connsiteX0" fmla="*/ 0 w 3771900"/>
              <a:gd name="connsiteY0" fmla="*/ 0 h 18288"/>
              <a:gd name="connsiteX1" fmla="*/ 704088 w 3771900"/>
              <a:gd name="connsiteY1" fmla="*/ 0 h 18288"/>
              <a:gd name="connsiteX2" fmla="*/ 1370457 w 3771900"/>
              <a:gd name="connsiteY2" fmla="*/ 0 h 18288"/>
              <a:gd name="connsiteX3" fmla="*/ 2036826 w 3771900"/>
              <a:gd name="connsiteY3" fmla="*/ 0 h 18288"/>
              <a:gd name="connsiteX4" fmla="*/ 2552319 w 3771900"/>
              <a:gd name="connsiteY4" fmla="*/ 0 h 18288"/>
              <a:gd name="connsiteX5" fmla="*/ 3105531 w 3771900"/>
              <a:gd name="connsiteY5" fmla="*/ 0 h 18288"/>
              <a:gd name="connsiteX6" fmla="*/ 3771900 w 3771900"/>
              <a:gd name="connsiteY6" fmla="*/ 0 h 18288"/>
              <a:gd name="connsiteX7" fmla="*/ 3771900 w 3771900"/>
              <a:gd name="connsiteY7" fmla="*/ 18288 h 18288"/>
              <a:gd name="connsiteX8" fmla="*/ 3143250 w 3771900"/>
              <a:gd name="connsiteY8" fmla="*/ 18288 h 18288"/>
              <a:gd name="connsiteX9" fmla="*/ 2627757 w 3771900"/>
              <a:gd name="connsiteY9" fmla="*/ 18288 h 18288"/>
              <a:gd name="connsiteX10" fmla="*/ 2112264 w 3771900"/>
              <a:gd name="connsiteY10" fmla="*/ 18288 h 18288"/>
              <a:gd name="connsiteX11" fmla="*/ 1445895 w 3771900"/>
              <a:gd name="connsiteY11" fmla="*/ 18288 h 18288"/>
              <a:gd name="connsiteX12" fmla="*/ 892683 w 3771900"/>
              <a:gd name="connsiteY12" fmla="*/ 18288 h 18288"/>
              <a:gd name="connsiteX13" fmla="*/ 0 w 3771900"/>
              <a:gd name="connsiteY13" fmla="*/ 18288 h 18288"/>
              <a:gd name="connsiteX14" fmla="*/ 0 w 37719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71900" h="18288" fill="none" extrusionOk="0">
                <a:moveTo>
                  <a:pt x="0" y="0"/>
                </a:moveTo>
                <a:cubicBezTo>
                  <a:pt x="285982" y="-16509"/>
                  <a:pt x="373591" y="28957"/>
                  <a:pt x="704088" y="0"/>
                </a:cubicBezTo>
                <a:cubicBezTo>
                  <a:pt x="1034585" y="-28957"/>
                  <a:pt x="1127575" y="15529"/>
                  <a:pt x="1370457" y="0"/>
                </a:cubicBezTo>
                <a:cubicBezTo>
                  <a:pt x="1613339" y="-15529"/>
                  <a:pt x="1901330" y="-18417"/>
                  <a:pt x="2036826" y="0"/>
                </a:cubicBezTo>
                <a:cubicBezTo>
                  <a:pt x="2172322" y="18417"/>
                  <a:pt x="2391554" y="24426"/>
                  <a:pt x="2552319" y="0"/>
                </a:cubicBezTo>
                <a:cubicBezTo>
                  <a:pt x="2713084" y="-24426"/>
                  <a:pt x="2832344" y="19126"/>
                  <a:pt x="3105531" y="0"/>
                </a:cubicBezTo>
                <a:cubicBezTo>
                  <a:pt x="3378718" y="-19126"/>
                  <a:pt x="3624591" y="4962"/>
                  <a:pt x="3771900" y="0"/>
                </a:cubicBezTo>
                <a:cubicBezTo>
                  <a:pt x="3771400" y="8855"/>
                  <a:pt x="3772009" y="14521"/>
                  <a:pt x="3771900" y="18288"/>
                </a:cubicBezTo>
                <a:cubicBezTo>
                  <a:pt x="3458898" y="17742"/>
                  <a:pt x="3421743" y="-6827"/>
                  <a:pt x="3143250" y="18288"/>
                </a:cubicBezTo>
                <a:cubicBezTo>
                  <a:pt x="2864757" y="43403"/>
                  <a:pt x="2852800" y="27764"/>
                  <a:pt x="2627757" y="18288"/>
                </a:cubicBezTo>
                <a:cubicBezTo>
                  <a:pt x="2402714" y="8812"/>
                  <a:pt x="2240384" y="-3809"/>
                  <a:pt x="2112264" y="18288"/>
                </a:cubicBezTo>
                <a:cubicBezTo>
                  <a:pt x="1984144" y="40385"/>
                  <a:pt x="1648028" y="25259"/>
                  <a:pt x="1445895" y="18288"/>
                </a:cubicBezTo>
                <a:cubicBezTo>
                  <a:pt x="1243762" y="11317"/>
                  <a:pt x="1123026" y="22466"/>
                  <a:pt x="892683" y="18288"/>
                </a:cubicBezTo>
                <a:cubicBezTo>
                  <a:pt x="662340" y="14110"/>
                  <a:pt x="180978" y="-26198"/>
                  <a:pt x="0" y="18288"/>
                </a:cubicBezTo>
                <a:cubicBezTo>
                  <a:pt x="683" y="12014"/>
                  <a:pt x="724" y="5908"/>
                  <a:pt x="0" y="0"/>
                </a:cubicBezTo>
                <a:close/>
              </a:path>
              <a:path w="3771900" h="18288" stroke="0" extrusionOk="0">
                <a:moveTo>
                  <a:pt x="0" y="0"/>
                </a:moveTo>
                <a:cubicBezTo>
                  <a:pt x="168080" y="-24280"/>
                  <a:pt x="426899" y="-27643"/>
                  <a:pt x="590931" y="0"/>
                </a:cubicBezTo>
                <a:cubicBezTo>
                  <a:pt x="754963" y="27643"/>
                  <a:pt x="943937" y="-964"/>
                  <a:pt x="1106424" y="0"/>
                </a:cubicBezTo>
                <a:cubicBezTo>
                  <a:pt x="1268911" y="964"/>
                  <a:pt x="1620128" y="24107"/>
                  <a:pt x="1810512" y="0"/>
                </a:cubicBezTo>
                <a:cubicBezTo>
                  <a:pt x="2000896" y="-24107"/>
                  <a:pt x="2173109" y="23508"/>
                  <a:pt x="2401443" y="0"/>
                </a:cubicBezTo>
                <a:cubicBezTo>
                  <a:pt x="2629777" y="-23508"/>
                  <a:pt x="2762620" y="-19902"/>
                  <a:pt x="2992374" y="0"/>
                </a:cubicBezTo>
                <a:cubicBezTo>
                  <a:pt x="3222128" y="19902"/>
                  <a:pt x="3483193" y="6322"/>
                  <a:pt x="3771900" y="0"/>
                </a:cubicBezTo>
                <a:cubicBezTo>
                  <a:pt x="3771002" y="7180"/>
                  <a:pt x="3772069" y="13790"/>
                  <a:pt x="3771900" y="18288"/>
                </a:cubicBezTo>
                <a:cubicBezTo>
                  <a:pt x="3466427" y="17166"/>
                  <a:pt x="3360902" y="-2444"/>
                  <a:pt x="3143250" y="18288"/>
                </a:cubicBezTo>
                <a:cubicBezTo>
                  <a:pt x="2925598" y="39020"/>
                  <a:pt x="2852709" y="34774"/>
                  <a:pt x="2627757" y="18288"/>
                </a:cubicBezTo>
                <a:cubicBezTo>
                  <a:pt x="2402805" y="1802"/>
                  <a:pt x="2156087" y="-12568"/>
                  <a:pt x="1999107" y="18288"/>
                </a:cubicBezTo>
                <a:cubicBezTo>
                  <a:pt x="1842127" y="49144"/>
                  <a:pt x="1528676" y="3672"/>
                  <a:pt x="1370457" y="18288"/>
                </a:cubicBezTo>
                <a:cubicBezTo>
                  <a:pt x="1212238" y="32905"/>
                  <a:pt x="1007440" y="24475"/>
                  <a:pt x="779526" y="18288"/>
                </a:cubicBezTo>
                <a:cubicBezTo>
                  <a:pt x="551612" y="12101"/>
                  <a:pt x="175765" y="8638"/>
                  <a:pt x="0" y="18288"/>
                </a:cubicBezTo>
                <a:cubicBezTo>
                  <a:pt x="571" y="10093"/>
                  <a:pt x="-125" y="8407"/>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212747" y="2760722"/>
            <a:ext cx="4191000" cy="3820736"/>
          </a:xfrm>
          <a:custGeom>
            <a:avLst/>
            <a:gdLst>
              <a:gd name="connsiteX0" fmla="*/ 0 w 5257800"/>
              <a:gd name="connsiteY0" fmla="*/ 0 h 3834384"/>
              <a:gd name="connsiteX1" fmla="*/ 5257800 w 5257800"/>
              <a:gd name="connsiteY1" fmla="*/ 0 h 3834384"/>
              <a:gd name="connsiteX2" fmla="*/ 5257800 w 5257800"/>
              <a:gd name="connsiteY2" fmla="*/ 3834384 h 3834384"/>
              <a:gd name="connsiteX3" fmla="*/ 0 w 5257800"/>
              <a:gd name="connsiteY3" fmla="*/ 3834384 h 3834384"/>
              <a:gd name="connsiteX4" fmla="*/ 0 w 5257800"/>
              <a:gd name="connsiteY4" fmla="*/ 0 h 3834384"/>
              <a:gd name="connsiteX0" fmla="*/ 0 w 5257800"/>
              <a:gd name="connsiteY0" fmla="*/ 0 h 3834384"/>
              <a:gd name="connsiteX1" fmla="*/ 5257800 w 5257800"/>
              <a:gd name="connsiteY1" fmla="*/ 0 h 3834384"/>
              <a:gd name="connsiteX2" fmla="*/ 5257800 w 5257800"/>
              <a:gd name="connsiteY2" fmla="*/ 3834384 h 3834384"/>
              <a:gd name="connsiteX3" fmla="*/ 450376 w 5257800"/>
              <a:gd name="connsiteY3" fmla="*/ 3820737 h 3834384"/>
              <a:gd name="connsiteX4" fmla="*/ 0 w 5257800"/>
              <a:gd name="connsiteY4" fmla="*/ 0 h 3834384"/>
              <a:gd name="connsiteX0" fmla="*/ 0 w 5203209"/>
              <a:gd name="connsiteY0" fmla="*/ 122830 h 3834384"/>
              <a:gd name="connsiteX1" fmla="*/ 5203209 w 5203209"/>
              <a:gd name="connsiteY1" fmla="*/ 0 h 3834384"/>
              <a:gd name="connsiteX2" fmla="*/ 5203209 w 5203209"/>
              <a:gd name="connsiteY2" fmla="*/ 3834384 h 3834384"/>
              <a:gd name="connsiteX3" fmla="*/ 395785 w 5203209"/>
              <a:gd name="connsiteY3" fmla="*/ 3820737 h 3834384"/>
              <a:gd name="connsiteX4" fmla="*/ 0 w 5203209"/>
              <a:gd name="connsiteY4" fmla="*/ 122830 h 3834384"/>
              <a:gd name="connsiteX0" fmla="*/ 0 w 5203209"/>
              <a:gd name="connsiteY0" fmla="*/ 122830 h 3820737"/>
              <a:gd name="connsiteX1" fmla="*/ 5203209 w 5203209"/>
              <a:gd name="connsiteY1" fmla="*/ 0 h 3820737"/>
              <a:gd name="connsiteX2" fmla="*/ 4466230 w 5203209"/>
              <a:gd name="connsiteY2" fmla="*/ 3711554 h 3820737"/>
              <a:gd name="connsiteX3" fmla="*/ 395785 w 5203209"/>
              <a:gd name="connsiteY3" fmla="*/ 3820737 h 3820737"/>
              <a:gd name="connsiteX4" fmla="*/ 0 w 5203209"/>
              <a:gd name="connsiteY4" fmla="*/ 122830 h 3820737"/>
              <a:gd name="connsiteX0" fmla="*/ 0 w 5230505"/>
              <a:gd name="connsiteY0" fmla="*/ 122830 h 3820737"/>
              <a:gd name="connsiteX1" fmla="*/ 5203209 w 5230505"/>
              <a:gd name="connsiteY1" fmla="*/ 0 h 3820737"/>
              <a:gd name="connsiteX2" fmla="*/ 5230505 w 5230505"/>
              <a:gd name="connsiteY2" fmla="*/ 3820736 h 3820737"/>
              <a:gd name="connsiteX3" fmla="*/ 395785 w 5230505"/>
              <a:gd name="connsiteY3" fmla="*/ 3820737 h 3820737"/>
              <a:gd name="connsiteX4" fmla="*/ 0 w 5230505"/>
              <a:gd name="connsiteY4" fmla="*/ 122830 h 3820737"/>
              <a:gd name="connsiteX0" fmla="*/ 0 w 5230505"/>
              <a:gd name="connsiteY0" fmla="*/ 122830 h 3820736"/>
              <a:gd name="connsiteX1" fmla="*/ 5203209 w 5230505"/>
              <a:gd name="connsiteY1" fmla="*/ 0 h 3820736"/>
              <a:gd name="connsiteX2" fmla="*/ 5230505 w 5230505"/>
              <a:gd name="connsiteY2" fmla="*/ 3820736 h 3820736"/>
              <a:gd name="connsiteX3" fmla="*/ 627797 w 5230505"/>
              <a:gd name="connsiteY3" fmla="*/ 3725203 h 3820736"/>
              <a:gd name="connsiteX4" fmla="*/ 0 w 5230505"/>
              <a:gd name="connsiteY4" fmla="*/ 122830 h 3820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0505" h="3820736">
                <a:moveTo>
                  <a:pt x="0" y="122830"/>
                </a:moveTo>
                <a:lnTo>
                  <a:pt x="5203209" y="0"/>
                </a:lnTo>
                <a:lnTo>
                  <a:pt x="5230505" y="3820736"/>
                </a:lnTo>
                <a:lnTo>
                  <a:pt x="627797" y="3725203"/>
                </a:lnTo>
                <a:lnTo>
                  <a:pt x="0" y="122830"/>
                </a:lnTo>
                <a:close/>
              </a:path>
            </a:pathLst>
          </a:custGeom>
        </p:spPr>
        <p:txBody>
          <a:bodyPr vert="horz" lIns="91440" tIns="45720" rIns="91440" bIns="45720" rtlCol="0" anchor="t">
            <a:normAutofit fontScale="92500" lnSpcReduction="20000"/>
          </a:bodyPr>
          <a:lstStyle/>
          <a:p>
            <a:pPr>
              <a:lnSpc>
                <a:spcPct val="90000"/>
              </a:lnSpc>
              <a:spcAft>
                <a:spcPts val="600"/>
              </a:spcAft>
            </a:pPr>
            <a:r>
              <a:rPr lang="en-US" sz="2000" dirty="0">
                <a:solidFill>
                  <a:srgbClr val="FFFFFF"/>
                </a:solidFill>
              </a:rPr>
              <a:t>Gypsum plaster or “Plaster of Paris” is a powdered soft sulfate mineral (gypsum) that hardens once mixed with H20.</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a:lnSpc>
                <a:spcPct val="90000"/>
              </a:lnSpc>
              <a:spcAft>
                <a:spcPts val="600"/>
              </a:spcAft>
            </a:pPr>
            <a:r>
              <a:rPr lang="en-US" sz="2000" dirty="0">
                <a:solidFill>
                  <a:srgbClr val="FFFFFF"/>
                </a:solidFill>
              </a:rPr>
              <a:t>We will use USG No.1 Pottery Plaster to make our molds.</a:t>
            </a:r>
          </a:p>
          <a:p>
            <a:pPr>
              <a:lnSpc>
                <a:spcPct val="90000"/>
              </a:lnSpc>
              <a:spcAft>
                <a:spcPts val="600"/>
              </a:spcAft>
            </a:pPr>
            <a:endParaRPr lang="en-US" sz="2000" dirty="0">
              <a:solidFill>
                <a:srgbClr val="FFFFFF"/>
              </a:solidFill>
            </a:endParaRPr>
          </a:p>
          <a:p>
            <a:pPr>
              <a:lnSpc>
                <a:spcPct val="90000"/>
              </a:lnSpc>
              <a:spcAft>
                <a:spcPts val="600"/>
              </a:spcAft>
            </a:pPr>
            <a:r>
              <a:rPr lang="en-US" sz="2000" dirty="0">
                <a:solidFill>
                  <a:srgbClr val="FFFFFF"/>
                </a:solidFill>
              </a:rPr>
              <a:t>Plaster must be mixed correctly for it to be used in the slip casting process. If the plaster is too dense or too porous the capillary action required for casting won’t work.</a:t>
            </a:r>
          </a:p>
          <a:p>
            <a:pPr indent="-228600">
              <a:lnSpc>
                <a:spcPct val="90000"/>
              </a:lnSpc>
              <a:spcAft>
                <a:spcPts val="600"/>
              </a:spcAft>
              <a:buFont typeface="Arial" panose="020B0604020202020204" pitchFamily="34" charset="0"/>
              <a:buChar char="•"/>
            </a:pPr>
            <a:endParaRPr lang="en-US" sz="2000" dirty="0">
              <a:solidFill>
                <a:srgbClr val="FFFFFF"/>
              </a:solidFill>
            </a:endParaRPr>
          </a:p>
          <a:p>
            <a:pPr>
              <a:lnSpc>
                <a:spcPct val="90000"/>
              </a:lnSpc>
              <a:spcAft>
                <a:spcPts val="600"/>
              </a:spcAft>
            </a:pPr>
            <a:r>
              <a:rPr lang="en-US" sz="2000" dirty="0">
                <a:solidFill>
                  <a:srgbClr val="FFFFFF"/>
                </a:solidFill>
              </a:rPr>
              <a:t>Plaster starts to “set up” (harden) as soon as it is mixed</a:t>
            </a:r>
          </a:p>
          <a:p>
            <a:pPr indent="-228600">
              <a:lnSpc>
                <a:spcPct val="90000"/>
              </a:lnSpc>
              <a:spcAft>
                <a:spcPts val="600"/>
              </a:spcAft>
              <a:buFont typeface="Arial" panose="020B0604020202020204" pitchFamily="34" charset="0"/>
              <a:buChar char="•"/>
            </a:pPr>
            <a:endParaRPr lang="en-US" sz="2000" dirty="0">
              <a:solidFill>
                <a:srgbClr val="FFFFFF"/>
              </a:solidFill>
            </a:endParaRPr>
          </a:p>
        </p:txBody>
      </p:sp>
    </p:spTree>
    <p:extLst>
      <p:ext uri="{BB962C8B-B14F-4D97-AF65-F5344CB8AC3E}">
        <p14:creationId xmlns:p14="http://schemas.microsoft.com/office/powerpoint/2010/main" val="255237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886501" y="2245810"/>
            <a:ext cx="4581099" cy="90830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700" b="1" kern="1200" dirty="0">
                <a:solidFill>
                  <a:srgbClr val="823322"/>
                </a:solidFill>
                <a:latin typeface="+mj-lt"/>
                <a:ea typeface="+mj-ea"/>
                <a:cs typeface="+mj-cs"/>
              </a:rPr>
              <a:t>Slip Casting</a:t>
            </a:r>
          </a:p>
        </p:txBody>
      </p:sp>
      <p:sp>
        <p:nvSpPr>
          <p:cNvPr id="3" name="TextBox 2"/>
          <p:cNvSpPr txBox="1"/>
          <p:nvPr/>
        </p:nvSpPr>
        <p:spPr>
          <a:xfrm>
            <a:off x="2886501" y="3154114"/>
            <a:ext cx="5628849" cy="1189286"/>
          </a:xfrm>
          <a:prstGeom prst="rect">
            <a:avLst/>
          </a:prstGeom>
        </p:spPr>
        <p:txBody>
          <a:bodyPr vert="horz" lIns="91440" tIns="45720" rIns="91440" bIns="45720" rtlCol="0">
            <a:normAutofit/>
          </a:bodyPr>
          <a:lstStyle/>
          <a:p>
            <a:pPr>
              <a:lnSpc>
                <a:spcPct val="90000"/>
              </a:lnSpc>
              <a:spcBef>
                <a:spcPts val="1000"/>
              </a:spcBef>
            </a:pPr>
            <a:r>
              <a:rPr lang="en-US" sz="2400" kern="1200" dirty="0">
                <a:solidFill>
                  <a:schemeClr val="tx1"/>
                </a:solidFill>
                <a:latin typeface="+mn-lt"/>
                <a:ea typeface="+mn-ea"/>
                <a:cs typeface="+mn-cs"/>
              </a:rPr>
              <a:t>Slip casting is an ancient manufacturing process used for the mass-production of ceramic objects.  </a:t>
            </a:r>
          </a:p>
        </p:txBody>
      </p:sp>
      <p:pic>
        <p:nvPicPr>
          <p:cNvPr id="8194" name="Picture 2">
            <a:extLst>
              <a:ext uri="{FF2B5EF4-FFF2-40B4-BE49-F238E27FC236}">
                <a16:creationId xmlns:a16="http://schemas.microsoft.com/office/drawing/2014/main" id="{4223CD72-58E4-E34F-2F95-D22C19D8B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969" r="3" b="19438"/>
          <a:stretch/>
        </p:blipFill>
        <p:spPr bwMode="auto">
          <a:xfrm>
            <a:off x="2736988" y="1"/>
            <a:ext cx="6407012" cy="2130473"/>
          </a:xfrm>
          <a:custGeom>
            <a:avLst/>
            <a:gdLst/>
            <a:ahLst/>
            <a:cxnLst/>
            <a:rect l="l" t="t" r="r" b="b"/>
            <a:pathLst>
              <a:path w="8542682" h="2130473">
                <a:moveTo>
                  <a:pt x="986689" y="0"/>
                </a:moveTo>
                <a:lnTo>
                  <a:pt x="8542682" y="0"/>
                </a:lnTo>
                <a:lnTo>
                  <a:pt x="8542682"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EB15E5B5-B3F0-DDDB-D7B0-A3A9EAE321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82" b="1"/>
          <a:stretch/>
        </p:blipFill>
        <p:spPr bwMode="auto">
          <a:xfrm>
            <a:off x="20" y="-6955"/>
            <a:ext cx="3356335"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3E49FB45-1A29-8D9A-8123-A53FBBDFB0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454" r="8004" b="-4"/>
          <a:stretch/>
        </p:blipFill>
        <p:spPr bwMode="auto">
          <a:xfrm>
            <a:off x="20" y="2279768"/>
            <a:ext cx="2613191" cy="22444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B9741633-EAB6-36AA-3153-0B00F0C923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7670" r="6702" b="-3"/>
          <a:stretch/>
        </p:blipFill>
        <p:spPr bwMode="auto">
          <a:xfrm>
            <a:off x="5787645" y="4683320"/>
            <a:ext cx="3356355"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904DD6FB-8DC9-628B-936D-21904109D16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9647" r="-2" b="18447"/>
          <a:stretch/>
        </p:blipFill>
        <p:spPr bwMode="auto">
          <a:xfrm>
            <a:off x="20" y="4682839"/>
            <a:ext cx="6422512" cy="2175160"/>
          </a:xfrm>
          <a:custGeom>
            <a:avLst/>
            <a:gdLst/>
            <a:ahLst/>
            <a:cxnLst/>
            <a:rect l="l" t="t" r="r" b="b"/>
            <a:pathLst>
              <a:path w="8563376" h="2175160">
                <a:moveTo>
                  <a:pt x="0" y="0"/>
                </a:moveTo>
                <a:lnTo>
                  <a:pt x="8563376" y="0"/>
                </a:lnTo>
                <a:lnTo>
                  <a:pt x="7555992" y="2175160"/>
                </a:lnTo>
                <a:lnTo>
                  <a:pt x="0" y="217516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26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1585-004-168972D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297" y="842665"/>
            <a:ext cx="8680103" cy="5786735"/>
          </a:xfrm>
          <a:prstGeom prst="rect">
            <a:avLst/>
          </a:prstGeom>
        </p:spPr>
      </p:pic>
      <p:sp>
        <p:nvSpPr>
          <p:cNvPr id="4" name="TextBox 3">
            <a:extLst>
              <a:ext uri="{FF2B5EF4-FFF2-40B4-BE49-F238E27FC236}">
                <a16:creationId xmlns:a16="http://schemas.microsoft.com/office/drawing/2014/main" id="{2ABABB0D-CA61-DDC3-2BD2-A53C062F15F4}"/>
              </a:ext>
            </a:extLst>
          </p:cNvPr>
          <p:cNvSpPr txBox="1"/>
          <p:nvPr/>
        </p:nvSpPr>
        <p:spPr>
          <a:xfrm>
            <a:off x="231948" y="152400"/>
            <a:ext cx="5257800" cy="461665"/>
          </a:xfrm>
          <a:prstGeom prst="rect">
            <a:avLst/>
          </a:prstGeom>
          <a:noFill/>
        </p:spPr>
        <p:txBody>
          <a:bodyPr wrap="square">
            <a:spAutoFit/>
          </a:bodyPr>
          <a:lstStyle/>
          <a:p>
            <a:r>
              <a:rPr lang="en-US" sz="2400" dirty="0">
                <a:solidFill>
                  <a:schemeClr val="bg1"/>
                </a:solidFill>
              </a:rPr>
              <a:t>Slip Casting Process</a:t>
            </a:r>
          </a:p>
        </p:txBody>
      </p:sp>
    </p:spTree>
    <p:extLst>
      <p:ext uri="{BB962C8B-B14F-4D97-AF65-F5344CB8AC3E}">
        <p14:creationId xmlns:p14="http://schemas.microsoft.com/office/powerpoint/2010/main" val="22099436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slip-casting-process-2.jpg"/>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6000" contrast="3000"/>
                    </a14:imgEffect>
                  </a14:imgLayer>
                </a14:imgProps>
              </a:ext>
              <a:ext uri="{28A0092B-C50C-407E-A947-70E740481C1C}">
                <a14:useLocalDpi xmlns:a14="http://schemas.microsoft.com/office/drawing/2010/main" val="0"/>
              </a:ext>
            </a:extLst>
          </a:blip>
          <a:srcRect l="15691" r="22554"/>
          <a:stretch/>
        </p:blipFill>
        <p:spPr>
          <a:xfrm>
            <a:off x="2352291" y="10"/>
            <a:ext cx="3734478"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9220" name="Picture 4">
            <a:extLst>
              <a:ext uri="{FF2B5EF4-FFF2-40B4-BE49-F238E27FC236}">
                <a16:creationId xmlns:a16="http://schemas.microsoft.com/office/drawing/2014/main" id="{F101512C-6764-95B0-D865-29912F6975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707" r="-4" b="2004"/>
          <a:stretch/>
        </p:blipFill>
        <p:spPr bwMode="auto">
          <a:xfrm>
            <a:off x="5536267" y="3456433"/>
            <a:ext cx="3607733"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Slip-cast-2.JPG"/>
          <p:cNvPicPr>
            <a:picLocks noChangeAspect="1"/>
          </p:cNvPicPr>
          <p:nvPr/>
        </p:nvPicPr>
        <p:blipFill>
          <a:blip r:embed="rId5" cstate="print">
            <a:extLst>
              <a:ext uri="{BEBA8EAE-BF5A-486C-A8C5-ECC9F3942E4B}">
                <a14:imgProps xmlns:a14="http://schemas.microsoft.com/office/drawing/2010/main">
                  <a14:imgLayer r:embed="rId6">
                    <a14:imgEffect>
                      <a14:brightnessContrast bright="7000" contrast="10000"/>
                    </a14:imgEffect>
                  </a14:imgLayer>
                </a14:imgProps>
              </a:ext>
              <a:ext uri="{28A0092B-C50C-407E-A947-70E740481C1C}">
                <a14:useLocalDpi xmlns:a14="http://schemas.microsoft.com/office/drawing/2010/main" val="0"/>
              </a:ext>
            </a:extLst>
          </a:blip>
          <a:srcRect l="4160" r="-2" b="-2"/>
          <a:stretch/>
        </p:blipFill>
        <p:spPr>
          <a:xfrm>
            <a:off x="2392071" y="3456432"/>
            <a:ext cx="369410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9227" name="Freeform: Shape 9226">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9361"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9229" name="Freeform: Shape 9228">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952502"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258DF5F-0208-26B5-E494-8721B1591454}"/>
              </a:ext>
            </a:extLst>
          </p:cNvPr>
          <p:cNvSpPr txBox="1"/>
          <p:nvPr/>
        </p:nvSpPr>
        <p:spPr>
          <a:xfrm>
            <a:off x="339471" y="773522"/>
            <a:ext cx="2105406" cy="1325563"/>
          </a:xfrm>
          <a:prstGeom prst="rect">
            <a:avLst/>
          </a:prstGeom>
        </p:spPr>
        <p:txBody>
          <a:bodyPr vert="horz" lIns="91440" tIns="45720" rIns="91440" bIns="45720" rtlCol="0" anchor="ctr">
            <a:normAutofit lnSpcReduction="10000"/>
          </a:bodyPr>
          <a:lstStyle/>
          <a:p>
            <a:pPr>
              <a:lnSpc>
                <a:spcPct val="90000"/>
              </a:lnSpc>
              <a:spcBef>
                <a:spcPct val="0"/>
              </a:spcBef>
              <a:spcAft>
                <a:spcPts val="600"/>
              </a:spcAft>
            </a:pPr>
            <a:r>
              <a:rPr lang="en-US" sz="3200" b="1" kern="1200" dirty="0">
                <a:solidFill>
                  <a:srgbClr val="823322"/>
                </a:solidFill>
                <a:latin typeface="+mj-lt"/>
                <a:ea typeface="+mj-ea"/>
                <a:cs typeface="+mj-cs"/>
              </a:rPr>
              <a:t>Slip Casting Process</a:t>
            </a:r>
          </a:p>
        </p:txBody>
      </p:sp>
      <p:sp>
        <p:nvSpPr>
          <p:cNvPr id="9231" name="Rectangle 9230">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96012"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33" name="Rectangle 9232">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089941"/>
            <a:ext cx="21259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3876C7F-A490-1DE2-3138-7FE58AF7BB22}"/>
              </a:ext>
            </a:extLst>
          </p:cNvPr>
          <p:cNvSpPr txBox="1"/>
          <p:nvPr/>
        </p:nvSpPr>
        <p:spPr>
          <a:xfrm>
            <a:off x="219969" y="2286000"/>
            <a:ext cx="2675631" cy="3922776"/>
          </a:xfrm>
          <a:prstGeom prst="rect">
            <a:avLst/>
          </a:prstGeom>
        </p:spPr>
        <p:txBody>
          <a:bodyPr vert="horz" lIns="91440" tIns="45720" rIns="91440" bIns="45720" rtlCol="0">
            <a:normAutofit/>
          </a:bodyPr>
          <a:lstStyle/>
          <a:p>
            <a:pPr>
              <a:lnSpc>
                <a:spcPct val="90000"/>
              </a:lnSpc>
              <a:spcAft>
                <a:spcPts val="600"/>
              </a:spcAft>
            </a:pPr>
            <a:r>
              <a:rPr lang="en-US" dirty="0"/>
              <a:t>Slip is poured into a plaster mold wherein the plaster sucks the water out of the slip and the slip begins to solidify around the outside. Once a thickness is achieved the remaining slip is poured out. After some time, the casting in the mold hardens and can be removed.</a:t>
            </a:r>
          </a:p>
        </p:txBody>
      </p:sp>
      <p:pic>
        <p:nvPicPr>
          <p:cNvPr id="9218" name="Picture 2">
            <a:extLst>
              <a:ext uri="{FF2B5EF4-FFF2-40B4-BE49-F238E27FC236}">
                <a16:creationId xmlns:a16="http://schemas.microsoft.com/office/drawing/2014/main" id="{54EE1CA9-3D30-3494-5DA4-88B12BF717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583" r="1824"/>
          <a:stretch/>
        </p:blipFill>
        <p:spPr bwMode="auto">
          <a:xfrm>
            <a:off x="5562600" y="1065358"/>
            <a:ext cx="3465509" cy="1373042"/>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565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E4074D-0BE6-3ACC-65DB-7134A37D0595}"/>
              </a:ext>
            </a:extLst>
          </p:cNvPr>
          <p:cNvSpPr txBox="1"/>
          <p:nvPr/>
        </p:nvSpPr>
        <p:spPr>
          <a:xfrm>
            <a:off x="382090" y="228600"/>
            <a:ext cx="2056310" cy="60499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800" b="1" kern="1200" dirty="0">
                <a:solidFill>
                  <a:srgbClr val="823322"/>
                </a:solidFill>
                <a:latin typeface="+mj-lt"/>
                <a:ea typeface="+mj-ea"/>
                <a:cs typeface="+mj-cs"/>
              </a:rPr>
              <a:t>Deflocculant</a:t>
            </a:r>
          </a:p>
        </p:txBody>
      </p:sp>
      <p:sp>
        <p:nvSpPr>
          <p:cNvPr id="3" name="TextBox 2">
            <a:extLst>
              <a:ext uri="{FF2B5EF4-FFF2-40B4-BE49-F238E27FC236}">
                <a16:creationId xmlns:a16="http://schemas.microsoft.com/office/drawing/2014/main" id="{0638D5FE-36E5-15B3-A5E8-0F00BF1B0A5F}"/>
              </a:ext>
            </a:extLst>
          </p:cNvPr>
          <p:cNvSpPr txBox="1"/>
          <p:nvPr/>
        </p:nvSpPr>
        <p:spPr>
          <a:xfrm>
            <a:off x="458040" y="930983"/>
            <a:ext cx="2513760" cy="3219233"/>
          </a:xfrm>
          <a:prstGeom prst="rect">
            <a:avLst/>
          </a:prstGeom>
        </p:spPr>
        <p:txBody>
          <a:bodyPr vert="horz" lIns="91440" tIns="45720" rIns="91440" bIns="45720" rtlCol="0" anchor="t">
            <a:normAutofit/>
          </a:bodyPr>
          <a:lstStyle/>
          <a:p>
            <a:pPr>
              <a:lnSpc>
                <a:spcPct val="90000"/>
              </a:lnSpc>
              <a:spcAft>
                <a:spcPts val="600"/>
              </a:spcAft>
            </a:pPr>
            <a:r>
              <a:rPr lang="en-US" sz="1400" dirty="0"/>
              <a:t>Slip contains a deflocculant which prevents the clay particles from sticking together. Because of this slip can be mixed using very little H2O which is critical to its function. </a:t>
            </a:r>
          </a:p>
          <a:p>
            <a:pPr indent="-228600">
              <a:lnSpc>
                <a:spcPct val="90000"/>
              </a:lnSpc>
              <a:spcAft>
                <a:spcPts val="600"/>
              </a:spcAft>
              <a:buFont typeface="Arial" panose="020B0604020202020204" pitchFamily="34" charset="0"/>
              <a:buChar char="•"/>
            </a:pPr>
            <a:endParaRPr lang="en-US" sz="1400" dirty="0"/>
          </a:p>
          <a:p>
            <a:pPr>
              <a:lnSpc>
                <a:spcPct val="90000"/>
              </a:lnSpc>
              <a:spcAft>
                <a:spcPts val="600"/>
              </a:spcAft>
            </a:pPr>
            <a:r>
              <a:rPr lang="en-US" sz="1400" dirty="0"/>
              <a:t>Deflocculants hold materials in suspension, preventing them from clumping together. It is critical that the clay particles be held in suspension in slip, it is what allows slip to have liquid properties with the minimum amount of H2O added.</a:t>
            </a:r>
          </a:p>
          <a:p>
            <a:pPr indent="-228600">
              <a:lnSpc>
                <a:spcPct val="90000"/>
              </a:lnSpc>
              <a:spcAft>
                <a:spcPts val="600"/>
              </a:spcAft>
              <a:buFont typeface="Arial" panose="020B0604020202020204" pitchFamily="34" charset="0"/>
              <a:buChar char="•"/>
            </a:pPr>
            <a:endParaRPr lang="en-US" sz="1400" dirty="0"/>
          </a:p>
        </p:txBody>
      </p:sp>
      <p:sp>
        <p:nvSpPr>
          <p:cNvPr id="13" name="Rectangle 12">
            <a:extLst>
              <a:ext uri="{FF2B5EF4-FFF2-40B4-BE49-F238E27FC236}">
                <a16:creationId xmlns:a16="http://schemas.microsoft.com/office/drawing/2014/main" id="{4DD35268-6FBE-0BCD-C050-3F804C7C54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051447" y="0"/>
            <a:ext cx="92551" cy="3290157"/>
          </a:xfrm>
          <a:prstGeom prst="rect">
            <a:avLst/>
          </a:prstGeom>
          <a:gradFill>
            <a:gsLst>
              <a:gs pos="20000">
                <a:schemeClr val="accent3">
                  <a:alpha val="0"/>
                </a:schemeClr>
              </a:gs>
              <a:gs pos="100000">
                <a:schemeClr val="accent3">
                  <a:lumMod val="60000"/>
                  <a:lumOff val="40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Kaolin particle.jpg">
            <a:extLst>
              <a:ext uri="{FF2B5EF4-FFF2-40B4-BE49-F238E27FC236}">
                <a16:creationId xmlns:a16="http://schemas.microsoft.com/office/drawing/2014/main" id="{D0D1E282-030F-E0D5-F767-5E3DD715377A}"/>
              </a:ext>
            </a:extLst>
          </p:cNvPr>
          <p:cNvPicPr>
            <a:picLocks noChangeAspect="1"/>
          </p:cNvPicPr>
          <p:nvPr/>
        </p:nvPicPr>
        <p:blipFill>
          <a:blip r:embed="rId2">
            <a:extLst>
              <a:ext uri="{28A0092B-C50C-407E-A947-70E740481C1C}">
                <a14:useLocalDpi xmlns:a14="http://schemas.microsoft.com/office/drawing/2010/main" val="0"/>
              </a:ext>
            </a:extLst>
          </a:blip>
          <a:srcRect l="104" r="-257" b="-3"/>
          <a:stretch/>
        </p:blipFill>
        <p:spPr>
          <a:xfrm>
            <a:off x="76200" y="4419600"/>
            <a:ext cx="3557617" cy="2362200"/>
          </a:xfrm>
          <a:prstGeom prst="rect">
            <a:avLst/>
          </a:prstGeom>
        </p:spPr>
      </p:pic>
      <p:pic>
        <p:nvPicPr>
          <p:cNvPr id="6" name="Picture 5" descr="ColloidalStability.png">
            <a:extLst>
              <a:ext uri="{FF2B5EF4-FFF2-40B4-BE49-F238E27FC236}">
                <a16:creationId xmlns:a16="http://schemas.microsoft.com/office/drawing/2014/main" id="{ABAB2C43-877E-5B20-C58C-B03A3337003C}"/>
              </a:ext>
            </a:extLst>
          </p:cNvPr>
          <p:cNvPicPr>
            <a:picLocks noChangeAspect="1"/>
          </p:cNvPicPr>
          <p:nvPr/>
        </p:nvPicPr>
        <p:blipFill>
          <a:blip r:embed="rId3">
            <a:extLst>
              <a:ext uri="{28A0092B-C50C-407E-A947-70E740481C1C}">
                <a14:useLocalDpi xmlns:a14="http://schemas.microsoft.com/office/drawing/2010/main" val="0"/>
              </a:ext>
            </a:extLst>
          </a:blip>
          <a:srcRect l="-1711" t="-4456" r="-616" b="-3118"/>
          <a:stretch/>
        </p:blipFill>
        <p:spPr>
          <a:xfrm>
            <a:off x="3657600" y="3962400"/>
            <a:ext cx="5177414" cy="2667000"/>
          </a:xfrm>
          <a:prstGeom prst="rect">
            <a:avLst/>
          </a:prstGeom>
        </p:spPr>
      </p:pic>
      <p:grpSp>
        <p:nvGrpSpPr>
          <p:cNvPr id="15" name="Group 14">
            <a:extLst>
              <a:ext uri="{FF2B5EF4-FFF2-40B4-BE49-F238E27FC236}">
                <a16:creationId xmlns:a16="http://schemas.microsoft.com/office/drawing/2014/main" id="{F3A0B02E-2A29-A1CD-0D60-A9E1681AF3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6858000"/>
            <a:chOff x="12068638" y="0"/>
            <a:chExt cx="123362" cy="6858000"/>
          </a:xfrm>
        </p:grpSpPr>
        <p:sp>
          <p:nvSpPr>
            <p:cNvPr id="23" name="Rectangle 22">
              <a:extLst>
                <a:ext uri="{FF2B5EF4-FFF2-40B4-BE49-F238E27FC236}">
                  <a16:creationId xmlns:a16="http://schemas.microsoft.com/office/drawing/2014/main" id="{DB760236-1E5E-7CEA-DCDD-21F3FB288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D6BAEE-FD58-F5B7-5CF3-A74EB385D7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27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Fig19_1.gif">
            <a:extLst>
              <a:ext uri="{FF2B5EF4-FFF2-40B4-BE49-F238E27FC236}">
                <a16:creationId xmlns:a16="http://schemas.microsoft.com/office/drawing/2014/main" id="{A7944728-3221-8B57-901D-C4B7FD7D91F4}"/>
              </a:ext>
            </a:extLst>
          </p:cNvPr>
          <p:cNvPicPr>
            <a:picLocks noChangeAspect="1"/>
          </p:cNvPicPr>
          <p:nvPr/>
        </p:nvPicPr>
        <p:blipFill>
          <a:blip r:embed="rId4">
            <a:extLst>
              <a:ext uri="{28A0092B-C50C-407E-A947-70E740481C1C}">
                <a14:useLocalDpi xmlns:a14="http://schemas.microsoft.com/office/drawing/2010/main" val="0"/>
              </a:ext>
            </a:extLst>
          </a:blip>
          <a:srcRect l="3634"/>
          <a:stretch/>
        </p:blipFill>
        <p:spPr>
          <a:xfrm>
            <a:off x="3429001" y="0"/>
            <a:ext cx="5562599" cy="4109280"/>
          </a:xfrm>
          <a:prstGeom prst="rect">
            <a:avLst/>
          </a:prstGeom>
        </p:spPr>
      </p:pic>
    </p:spTree>
    <p:extLst>
      <p:ext uri="{BB962C8B-B14F-4D97-AF65-F5344CB8AC3E}">
        <p14:creationId xmlns:p14="http://schemas.microsoft.com/office/powerpoint/2010/main" val="4499291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A2DB7CE-37AA-B8D8-7528-0CBD661BA37E}"/>
              </a:ext>
            </a:extLst>
          </p:cNvPr>
          <p:cNvSpPr txBox="1"/>
          <p:nvPr/>
        </p:nvSpPr>
        <p:spPr>
          <a:xfrm>
            <a:off x="473202" y="639520"/>
            <a:ext cx="2571750" cy="171907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kern="1200" dirty="0">
                <a:solidFill>
                  <a:schemeClr val="tx1"/>
                </a:solidFill>
                <a:latin typeface="+mj-lt"/>
                <a:ea typeface="+mj-ea"/>
                <a:cs typeface="+mj-cs"/>
              </a:rPr>
              <a:t>Slip casting relies entirely on the capillary action of plaster.</a:t>
            </a:r>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2129C4E-EC31-2142-0760-1C50B20A4844}"/>
              </a:ext>
            </a:extLst>
          </p:cNvPr>
          <p:cNvSpPr txBox="1"/>
          <p:nvPr/>
        </p:nvSpPr>
        <p:spPr>
          <a:xfrm>
            <a:off x="473202" y="2807208"/>
            <a:ext cx="2352178" cy="3252216"/>
          </a:xfrm>
          <a:prstGeom prst="rect">
            <a:avLst/>
          </a:prstGeom>
        </p:spPr>
        <p:txBody>
          <a:bodyPr vert="horz" lIns="91440" tIns="45720" rIns="91440" bIns="45720" rtlCol="0" anchor="t">
            <a:normAutofit/>
          </a:bodyPr>
          <a:lstStyle/>
          <a:p>
            <a:pPr>
              <a:lnSpc>
                <a:spcPct val="90000"/>
              </a:lnSpc>
              <a:spcAft>
                <a:spcPts val="600"/>
              </a:spcAft>
            </a:pPr>
            <a:r>
              <a:rPr lang="en-US" sz="2400" dirty="0"/>
              <a:t>Capillary action is the ability of liquids to flow in narrow spaces without or even against external forces. Like paper towels sucking up a spill.</a:t>
            </a:r>
          </a:p>
        </p:txBody>
      </p:sp>
      <p:sp>
        <p:nvSpPr>
          <p:cNvPr id="7" name="TextBox 6">
            <a:extLst>
              <a:ext uri="{FF2B5EF4-FFF2-40B4-BE49-F238E27FC236}">
                <a16:creationId xmlns:a16="http://schemas.microsoft.com/office/drawing/2014/main" id="{0F78771E-BAF0-4B6A-42E4-59B0C951410E}"/>
              </a:ext>
            </a:extLst>
          </p:cNvPr>
          <p:cNvSpPr txBox="1"/>
          <p:nvPr/>
        </p:nvSpPr>
        <p:spPr>
          <a:xfrm>
            <a:off x="304800" y="239551"/>
            <a:ext cx="3276600" cy="584775"/>
          </a:xfrm>
          <a:prstGeom prst="rect">
            <a:avLst/>
          </a:prstGeom>
          <a:noFill/>
        </p:spPr>
        <p:txBody>
          <a:bodyPr wrap="square">
            <a:spAutoFit/>
          </a:bodyPr>
          <a:lstStyle/>
          <a:p>
            <a:r>
              <a:rPr lang="en-US" sz="3200" b="1" dirty="0">
                <a:solidFill>
                  <a:srgbClr val="823322"/>
                </a:solidFill>
              </a:rPr>
              <a:t>Capillary Action </a:t>
            </a:r>
          </a:p>
        </p:txBody>
      </p:sp>
      <p:pic>
        <p:nvPicPr>
          <p:cNvPr id="4098" name="Picture 2">
            <a:extLst>
              <a:ext uri="{FF2B5EF4-FFF2-40B4-BE49-F238E27FC236}">
                <a16:creationId xmlns:a16="http://schemas.microsoft.com/office/drawing/2014/main" id="{70C12A65-EFBE-7E1A-BFE0-26A01032818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9000" contrast="10000"/>
                    </a14:imgEffect>
                  </a14:imgLayer>
                </a14:imgProps>
              </a:ext>
              <a:ext uri="{28A0092B-C50C-407E-A947-70E740481C1C}">
                <a14:useLocalDpi xmlns:a14="http://schemas.microsoft.com/office/drawing/2010/main" val="0"/>
              </a:ext>
            </a:extLst>
          </a:blip>
          <a:srcRect/>
          <a:stretch>
            <a:fillRect/>
          </a:stretch>
        </p:blipFill>
        <p:spPr bwMode="auto">
          <a:xfrm>
            <a:off x="6069112" y="4191000"/>
            <a:ext cx="2922488" cy="193773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D30BEC5-DDDD-BACC-6AFA-84772C0BAE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4897" y="4191000"/>
            <a:ext cx="2648505" cy="193773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zEplL.png">
            <a:extLst>
              <a:ext uri="{FF2B5EF4-FFF2-40B4-BE49-F238E27FC236}">
                <a16:creationId xmlns:a16="http://schemas.microsoft.com/office/drawing/2014/main" id="{F1322210-F9D0-25CD-6734-E8A44B0E14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791" y="381000"/>
            <a:ext cx="5132209" cy="3541224"/>
          </a:xfrm>
          <a:prstGeom prst="rect">
            <a:avLst/>
          </a:prstGeom>
        </p:spPr>
      </p:pic>
    </p:spTree>
    <p:extLst>
      <p:ext uri="{BB962C8B-B14F-4D97-AF65-F5344CB8AC3E}">
        <p14:creationId xmlns:p14="http://schemas.microsoft.com/office/powerpoint/2010/main" val="8802753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1493778-1529-2BBB-4463-AD31121E6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 r="1" b="13141"/>
          <a:stretch/>
        </p:blipFill>
        <p:spPr bwMode="auto">
          <a:xfrm>
            <a:off x="3370077" y="243"/>
            <a:ext cx="5773923"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46" name="Picture 6">
            <a:extLst>
              <a:ext uri="{FF2B5EF4-FFF2-40B4-BE49-F238E27FC236}">
                <a16:creationId xmlns:a16="http://schemas.microsoft.com/office/drawing/2014/main" id="{4DCCBBF2-B856-379E-96BD-97A21721D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027" r="29790" b="2"/>
          <a:stretch/>
        </p:blipFill>
        <p:spPr bwMode="auto">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48" name="Picture 8">
            <a:extLst>
              <a:ext uri="{FF2B5EF4-FFF2-40B4-BE49-F238E27FC236}">
                <a16:creationId xmlns:a16="http://schemas.microsoft.com/office/drawing/2014/main" id="{DF45DCE4-F854-A4F2-08C9-FBE7300DD4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050" r="4" b="11569"/>
          <a:stretch/>
        </p:blipFill>
        <p:spPr bwMode="auto">
          <a:xfrm>
            <a:off x="4762566" y="3511295"/>
            <a:ext cx="4381434"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CEC17E53-03F8-4041-02C1-DD6490F94B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08" r="1045" b="-2"/>
          <a:stretch/>
        </p:blipFill>
        <p:spPr bwMode="auto">
          <a:xfrm>
            <a:off x="20" y="3511295"/>
            <a:ext cx="5773903"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886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30" name="Picture 10">
            <a:extLst>
              <a:ext uri="{FF2B5EF4-FFF2-40B4-BE49-F238E27FC236}">
                <a16:creationId xmlns:a16="http://schemas.microsoft.com/office/drawing/2014/main" id="{25B9AB5B-F8A0-4756-5F9B-79DE96CC26D3}"/>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l="8000" r="1" b="1"/>
          <a:stretch/>
        </p:blipFill>
        <p:spPr bwMode="auto">
          <a:xfrm>
            <a:off x="20" y="10"/>
            <a:ext cx="9143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8205" y="550155"/>
            <a:ext cx="3381927" cy="85435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dirty="0">
                <a:latin typeface="+mj-lt"/>
                <a:ea typeface="+mj-ea"/>
                <a:cs typeface="+mj-cs"/>
              </a:rPr>
              <a:t>Mold Making</a:t>
            </a:r>
          </a:p>
        </p:txBody>
      </p:sp>
      <p:sp>
        <p:nvSpPr>
          <p:cNvPr id="2" name="TextBox 1"/>
          <p:cNvSpPr txBox="1"/>
          <p:nvPr/>
        </p:nvSpPr>
        <p:spPr>
          <a:xfrm>
            <a:off x="375451" y="1404508"/>
            <a:ext cx="3057801" cy="3472291"/>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dirty="0"/>
              <a:t>An ancient manufacturing process using liquid or pliable materials formed around a frame or in a  mold.</a:t>
            </a:r>
          </a:p>
          <a:p>
            <a:pPr>
              <a:lnSpc>
                <a:spcPct val="90000"/>
              </a:lnSpc>
              <a:spcAft>
                <a:spcPts val="600"/>
              </a:spcAft>
            </a:pPr>
            <a:r>
              <a:rPr lang="en-US" sz="2000" dirty="0"/>
              <a:t>A mold (or hollowed out form) in the negative shape of an object is made. Then a liquid material is poured into the mold and left to harden. The resulting positive form is called a casting.</a:t>
            </a:r>
          </a:p>
        </p:txBody>
      </p:sp>
      <p:sp>
        <p:nvSpPr>
          <p:cNvPr id="5144" name="Oval 5143">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984" y="625044"/>
            <a:ext cx="1914292" cy="191429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126" name="Picture 6">
            <a:extLst>
              <a:ext uri="{FF2B5EF4-FFF2-40B4-BE49-F238E27FC236}">
                <a16:creationId xmlns:a16="http://schemas.microsoft.com/office/drawing/2014/main" id="{F0FE4BFE-BE09-68B3-CFA2-0FD5474793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041" r="9" b="16966"/>
          <a:stretch/>
        </p:blipFill>
        <p:spPr bwMode="auto">
          <a:xfrm>
            <a:off x="4096138" y="746198"/>
            <a:ext cx="1671985" cy="1671985"/>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a:noFill/>
          <a:extLst>
            <a:ext uri="{909E8E84-426E-40DD-AFC4-6F175D3DCCD1}">
              <a14:hiddenFill xmlns:a14="http://schemas.microsoft.com/office/drawing/2010/main">
                <a:solidFill>
                  <a:srgbClr val="FFFFFF"/>
                </a:solidFill>
              </a14:hiddenFill>
            </a:ext>
          </a:extLst>
        </p:spPr>
      </p:pic>
      <p:sp>
        <p:nvSpPr>
          <p:cNvPr id="5146" name="Freeform: Shape 5140">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445" y="-3"/>
            <a:ext cx="3057801" cy="2583946"/>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132" name="Picture 12">
            <a:extLst>
              <a:ext uri="{FF2B5EF4-FFF2-40B4-BE49-F238E27FC236}">
                <a16:creationId xmlns:a16="http://schemas.microsoft.com/office/drawing/2014/main" id="{D4AFE6D8-E6BB-B280-89D7-5A70181955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493" r="19108" b="-3"/>
          <a:stretch/>
        </p:blipFill>
        <p:spPr bwMode="auto">
          <a:xfrm>
            <a:off x="6206212" y="10"/>
            <a:ext cx="2935032" cy="2461167"/>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sp>
        <p:nvSpPr>
          <p:cNvPr id="5143" name="Oval 5142">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3356" y="2738844"/>
            <a:ext cx="2704197" cy="2704197"/>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5" name="Picture 4" descr="Bronze_Age_spear_tip_mould_IMG_5123.jpg"/>
          <p:cNvPicPr>
            <a:picLocks noChangeAspect="1"/>
          </p:cNvPicPr>
          <p:nvPr/>
        </p:nvPicPr>
        <p:blipFill>
          <a:blip r:embed="rId6" cstate="print">
            <a:extLst>
              <a:ext uri="{28A0092B-C50C-407E-A947-70E740481C1C}">
                <a14:useLocalDpi xmlns:a14="http://schemas.microsoft.com/office/drawing/2010/main" val="0"/>
              </a:ext>
            </a:extLst>
          </a:blip>
          <a:srcRect l="17706" r="15545" b="1"/>
          <a:stretch/>
        </p:blipFill>
        <p:spPr>
          <a:xfrm>
            <a:off x="3858223" y="2886747"/>
            <a:ext cx="2414462" cy="2414462"/>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sp>
        <p:nvSpPr>
          <p:cNvPr id="5145" name="Freeform: Shape 5144">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7751" y="5167565"/>
            <a:ext cx="3210834" cy="1690435"/>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128" name="Picture 8">
            <a:extLst>
              <a:ext uri="{FF2B5EF4-FFF2-40B4-BE49-F238E27FC236}">
                <a16:creationId xmlns:a16="http://schemas.microsoft.com/office/drawing/2014/main" id="{901287E1-31F4-07AB-195D-3E60B2F8A68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445" r="4821" b="1"/>
          <a:stretch/>
        </p:blipFill>
        <p:spPr bwMode="auto">
          <a:xfrm>
            <a:off x="1311840" y="5291653"/>
            <a:ext cx="2962656" cy="1566347"/>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
        <p:nvSpPr>
          <p:cNvPr id="5147" name="Freeform: Shape 5146">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06213" y="4313804"/>
            <a:ext cx="2939120" cy="2544195"/>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5134" name="Picture 14">
            <a:extLst>
              <a:ext uri="{FF2B5EF4-FFF2-40B4-BE49-F238E27FC236}">
                <a16:creationId xmlns:a16="http://schemas.microsoft.com/office/drawing/2014/main" id="{1E7FBC8E-6F80-AC7D-F4FE-0B1355FAA6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21893" r="21848" b="-3"/>
          <a:stretch/>
        </p:blipFill>
        <p:spPr bwMode="auto">
          <a:xfrm>
            <a:off x="6347929" y="4458757"/>
            <a:ext cx="2797401" cy="239924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25848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lastermold1.jpg"/>
          <p:cNvPicPr>
            <a:picLocks noChangeAspect="1"/>
          </p:cNvPicPr>
          <p:nvPr/>
        </p:nvPicPr>
        <p:blipFill>
          <a:blip r:embed="rId2" cstate="print">
            <a:extLst>
              <a:ext uri="{28A0092B-C50C-407E-A947-70E740481C1C}">
                <a14:useLocalDpi xmlns:a14="http://schemas.microsoft.com/office/drawing/2010/main" val="0"/>
              </a:ext>
            </a:extLst>
          </a:blip>
          <a:srcRect t="6705" r="1" b="16013"/>
          <a:stretch/>
        </p:blipFill>
        <p:spPr>
          <a:xfrm>
            <a:off x="3370077" y="243"/>
            <a:ext cx="5773923"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3" name="Picture 2" descr="3 part jug working mug.jpg"/>
          <p:cNvPicPr>
            <a:picLocks noChangeAspect="1"/>
          </p:cNvPicPr>
          <p:nvPr/>
        </p:nvPicPr>
        <p:blipFill>
          <a:blip r:embed="rId3">
            <a:extLst>
              <a:ext uri="{28A0092B-C50C-407E-A947-70E740481C1C}">
                <a14:useLocalDpi xmlns:a14="http://schemas.microsoft.com/office/drawing/2010/main" val="0"/>
              </a:ext>
            </a:extLst>
          </a:blip>
          <a:srcRect r="1510" b="-1"/>
          <a:stretch/>
        </p:blipFill>
        <p:spPr>
          <a:xfrm>
            <a:off x="20" y="10"/>
            <a:ext cx="439482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2" name="Picture 1" descr="18-finished-2--piece-silico.jpg"/>
          <p:cNvPicPr>
            <a:picLocks noChangeAspect="1"/>
          </p:cNvPicPr>
          <p:nvPr/>
        </p:nvPicPr>
        <p:blipFill>
          <a:blip r:embed="rId4">
            <a:extLst>
              <a:ext uri="{28A0092B-C50C-407E-A947-70E740481C1C}">
                <a14:useLocalDpi xmlns:a14="http://schemas.microsoft.com/office/drawing/2010/main" val="0"/>
              </a:ext>
            </a:extLst>
          </a:blip>
          <a:srcRect t="10412" r="4" b="1030"/>
          <a:stretch/>
        </p:blipFill>
        <p:spPr>
          <a:xfrm>
            <a:off x="4762566" y="3511295"/>
            <a:ext cx="4381434"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Picture 4" descr="2partmold.gif"/>
          <p:cNvPicPr>
            <a:picLocks noChangeAspect="1"/>
          </p:cNvPicPr>
          <p:nvPr/>
        </p:nvPicPr>
        <p:blipFill>
          <a:blip r:embed="rId5">
            <a:extLst>
              <a:ext uri="{28A0092B-C50C-407E-A947-70E740481C1C}">
                <a14:useLocalDpi xmlns:a14="http://schemas.microsoft.com/office/drawing/2010/main" val="0"/>
              </a:ext>
            </a:extLst>
          </a:blip>
          <a:srcRect t="3256" r="1" b="3257"/>
          <a:stretch/>
        </p:blipFill>
        <p:spPr>
          <a:xfrm>
            <a:off x="20" y="3511295"/>
            <a:ext cx="5773903"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657451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at-coral-3.jpg"/>
          <p:cNvPicPr>
            <a:picLocks noChangeAspect="1"/>
          </p:cNvPicPr>
          <p:nvPr/>
        </p:nvPicPr>
        <p:blipFill>
          <a:blip r:embed="rId2">
            <a:extLst>
              <a:ext uri="{28A0092B-C50C-407E-A947-70E740481C1C}">
                <a14:useLocalDpi xmlns:a14="http://schemas.microsoft.com/office/drawing/2010/main" val="0"/>
              </a:ext>
            </a:extLst>
          </a:blip>
          <a:srcRect l="22885" r="15529"/>
          <a:stretch/>
        </p:blipFill>
        <p:spPr>
          <a:xfrm>
            <a:off x="-3" y="-4"/>
            <a:ext cx="565098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extBox 1"/>
          <p:cNvSpPr txBox="1"/>
          <p:nvPr/>
        </p:nvSpPr>
        <p:spPr>
          <a:xfrm>
            <a:off x="4757737" y="3962400"/>
            <a:ext cx="4129361" cy="16904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500" b="1" kern="1200" dirty="0">
                <a:solidFill>
                  <a:schemeClr val="tx1"/>
                </a:solidFill>
                <a:latin typeface="+mj-lt"/>
                <a:ea typeface="+mj-ea"/>
                <a:cs typeface="+mj-cs"/>
              </a:rPr>
              <a:t>Common Techniques for Making Plaster Molds</a:t>
            </a:r>
          </a:p>
        </p:txBody>
      </p:sp>
      <p:sp>
        <p:nvSpPr>
          <p:cNvPr id="3" name="TextBox 2"/>
          <p:cNvSpPr txBox="1"/>
          <p:nvPr/>
        </p:nvSpPr>
        <p:spPr>
          <a:xfrm>
            <a:off x="5223776" y="5708422"/>
            <a:ext cx="4046981" cy="646785"/>
          </a:xfrm>
          <a:prstGeom prst="rect">
            <a:avLst/>
          </a:prstGeom>
        </p:spPr>
        <p:txBody>
          <a:bodyPr vert="horz" lIns="91440" tIns="45720" rIns="91440" bIns="45720" rtlCol="0">
            <a:normAutofit/>
          </a:bodyPr>
          <a:lstStyle/>
          <a:p>
            <a:pPr>
              <a:lnSpc>
                <a:spcPct val="90000"/>
              </a:lnSpc>
              <a:spcBef>
                <a:spcPts val="1000"/>
              </a:spcBef>
            </a:pPr>
            <a:r>
              <a:rPr lang="en-US" sz="2400" b="1" kern="1200" dirty="0">
                <a:solidFill>
                  <a:schemeClr val="tx1"/>
                </a:solidFill>
                <a:latin typeface="+mn-lt"/>
                <a:ea typeface="+mn-ea"/>
                <a:cs typeface="+mn-cs"/>
              </a:rPr>
              <a:t>- Cottle Boards</a:t>
            </a:r>
          </a:p>
        </p:txBody>
      </p:sp>
      <p:pic>
        <p:nvPicPr>
          <p:cNvPr id="4" name="Picture 3" descr="261965_orig.jpg"/>
          <p:cNvPicPr>
            <a:picLocks noChangeAspect="1"/>
          </p:cNvPicPr>
          <p:nvPr/>
        </p:nvPicPr>
        <p:blipFill>
          <a:blip r:embed="rId3" cstate="print">
            <a:extLst>
              <a:ext uri="{28A0092B-C50C-407E-A947-70E740481C1C}">
                <a14:useLocalDpi xmlns:a14="http://schemas.microsoft.com/office/drawing/2010/main" val="0"/>
              </a:ext>
            </a:extLst>
          </a:blip>
          <a:srcRect l="23395" r="10761" b="-1"/>
          <a:stretch/>
        </p:blipFill>
        <p:spPr>
          <a:xfrm>
            <a:off x="5740155" y="6"/>
            <a:ext cx="3403848"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Tree>
    <p:extLst>
      <p:ext uri="{BB962C8B-B14F-4D97-AF65-F5344CB8AC3E}">
        <p14:creationId xmlns:p14="http://schemas.microsoft.com/office/powerpoint/2010/main" val="3045248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E734232-46A8-4884-9A59-B7E3BA4BC3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mask04_garrus_build64.jpg"/>
          <p:cNvPicPr>
            <a:picLocks noChangeAspect="1"/>
          </p:cNvPicPr>
          <p:nvPr/>
        </p:nvPicPr>
        <p:blipFill>
          <a:blip r:embed="rId2">
            <a:extLst>
              <a:ext uri="{28A0092B-C50C-407E-A947-70E740481C1C}">
                <a14:useLocalDpi xmlns:a14="http://schemas.microsoft.com/office/drawing/2010/main" val="0"/>
              </a:ext>
            </a:extLst>
          </a:blip>
          <a:srcRect r="9992" b="4717"/>
          <a:stretch/>
        </p:blipFill>
        <p:spPr>
          <a:xfrm>
            <a:off x="103625" y="76200"/>
            <a:ext cx="5374617" cy="4267200"/>
          </a:xfrm>
          <a:prstGeom prst="rect">
            <a:avLst/>
          </a:prstGeom>
          <a:ln w="76200">
            <a:solidFill>
              <a:schemeClr val="bg1"/>
            </a:solidFill>
            <a:miter lim="800000"/>
          </a:ln>
        </p:spPr>
      </p:pic>
      <p:pic>
        <p:nvPicPr>
          <p:cNvPr id="5" name="Picture 4" descr="A group of people working in a room&#10;&#10;Description automatically generated">
            <a:extLst>
              <a:ext uri="{FF2B5EF4-FFF2-40B4-BE49-F238E27FC236}">
                <a16:creationId xmlns:a16="http://schemas.microsoft.com/office/drawing/2014/main" id="{0936585B-529E-51C1-1DB3-A8B4EC37CF15}"/>
              </a:ext>
            </a:extLst>
          </p:cNvPr>
          <p:cNvPicPr>
            <a:picLocks noChangeAspect="1"/>
          </p:cNvPicPr>
          <p:nvPr/>
        </p:nvPicPr>
        <p:blipFill>
          <a:blip r:embed="rId3">
            <a:extLst>
              <a:ext uri="{28A0092B-C50C-407E-A947-70E740481C1C}">
                <a14:useLocalDpi xmlns:a14="http://schemas.microsoft.com/office/drawing/2010/main" val="0"/>
              </a:ext>
            </a:extLst>
          </a:blip>
          <a:srcRect l="60720" t="29890" r="14161" b="37819"/>
          <a:stretch/>
        </p:blipFill>
        <p:spPr>
          <a:xfrm rot="5400000">
            <a:off x="5497389" y="141409"/>
            <a:ext cx="3638349" cy="3507931"/>
          </a:xfrm>
          <a:prstGeom prst="rect">
            <a:avLst/>
          </a:prstGeom>
          <a:ln w="76200">
            <a:solidFill>
              <a:schemeClr val="bg1"/>
            </a:solidFill>
            <a:miter lim="800000"/>
          </a:ln>
        </p:spPr>
      </p:pic>
      <p:sp>
        <p:nvSpPr>
          <p:cNvPr id="3081" name="Rectangle 3080">
            <a:extLst>
              <a:ext uri="{FF2B5EF4-FFF2-40B4-BE49-F238E27FC236}">
                <a16:creationId xmlns:a16="http://schemas.microsoft.com/office/drawing/2014/main" id="{D346B8D2-3218-41A5-B817-9ABFB108C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2444"/>
            <a:ext cx="6086468" cy="23940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88D6B9EF-FF47-487C-8B82-F9F2B9A54A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0944"/>
            <a:ext cx="6086463" cy="2397055"/>
          </a:xfrm>
          <a:prstGeom prst="rect">
            <a:avLst/>
          </a:prstGeom>
          <a:gradFill>
            <a:gsLst>
              <a:gs pos="7000">
                <a:srgbClr val="000000">
                  <a:alpha val="49000"/>
                </a:srgbClr>
              </a:gs>
              <a:gs pos="67000">
                <a:schemeClr val="accent1">
                  <a:lumMod val="75000"/>
                  <a:alpha val="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00623" y="4953000"/>
            <a:ext cx="5150467" cy="1115412"/>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2500" b="1" dirty="0">
                <a:solidFill>
                  <a:srgbClr val="FFFFFF"/>
                </a:solidFill>
                <a:latin typeface="+mj-lt"/>
                <a:ea typeface="+mj-ea"/>
                <a:cs typeface="+mj-cs"/>
              </a:rPr>
              <a:t>You can use</a:t>
            </a:r>
            <a:r>
              <a:rPr lang="en-US" sz="2500" b="1" kern="1200" dirty="0">
                <a:solidFill>
                  <a:srgbClr val="FFFFFF"/>
                </a:solidFill>
                <a:latin typeface="+mj-lt"/>
                <a:ea typeface="+mj-ea"/>
                <a:cs typeface="+mj-cs"/>
              </a:rPr>
              <a:t> a plastic container, or bucket, or sheet metal to make your “cottles.”</a:t>
            </a:r>
          </a:p>
        </p:txBody>
      </p:sp>
      <p:pic>
        <p:nvPicPr>
          <p:cNvPr id="3074" name="Picture 2">
            <a:extLst>
              <a:ext uri="{FF2B5EF4-FFF2-40B4-BE49-F238E27FC236}">
                <a16:creationId xmlns:a16="http://schemas.microsoft.com/office/drawing/2014/main" id="{144BD0F1-2E9C-B390-AE56-4BC9DC1EF8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706" r="21981" b="-2"/>
          <a:stretch/>
        </p:blipFill>
        <p:spPr bwMode="auto">
          <a:xfrm>
            <a:off x="5551713" y="3714549"/>
            <a:ext cx="3518816" cy="3077691"/>
          </a:xfrm>
          <a:prstGeom prst="rect">
            <a:avLst/>
          </a:prstGeom>
          <a:noFill/>
          <a:ln w="76200">
            <a:solidFill>
              <a:schemeClr val="bg1"/>
            </a:solidFill>
            <a:miter lim="800000"/>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916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lgGrid">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898" y="195306"/>
            <a:ext cx="8292203" cy="6467388"/>
          </a:xfrm>
          <a:prstGeom prst="rect">
            <a:avLst/>
          </a:prstGeom>
        </p:spPr>
      </p:pic>
      <p:sp>
        <p:nvSpPr>
          <p:cNvPr id="2" name="TextBox 1"/>
          <p:cNvSpPr txBox="1"/>
          <p:nvPr/>
        </p:nvSpPr>
        <p:spPr>
          <a:xfrm>
            <a:off x="609600" y="478653"/>
            <a:ext cx="2057400" cy="584775"/>
          </a:xfrm>
          <a:prstGeom prst="rect">
            <a:avLst/>
          </a:prstGeom>
          <a:noFill/>
        </p:spPr>
        <p:txBody>
          <a:bodyPr wrap="square" rtlCol="0">
            <a:spAutoFit/>
          </a:bodyPr>
          <a:lstStyle/>
          <a:p>
            <a:r>
              <a:rPr lang="en-US" sz="3200" b="1" dirty="0"/>
              <a:t>Frosting:</a:t>
            </a:r>
          </a:p>
        </p:txBody>
      </p:sp>
      <p:sp>
        <p:nvSpPr>
          <p:cNvPr id="3" name="TextBox 2">
            <a:extLst>
              <a:ext uri="{FF2B5EF4-FFF2-40B4-BE49-F238E27FC236}">
                <a16:creationId xmlns:a16="http://schemas.microsoft.com/office/drawing/2014/main" id="{4666A4F2-1B8B-85AF-9979-76DE697B10AC}"/>
              </a:ext>
            </a:extLst>
          </p:cNvPr>
          <p:cNvSpPr txBox="1"/>
          <p:nvPr/>
        </p:nvSpPr>
        <p:spPr>
          <a:xfrm>
            <a:off x="609600" y="1063428"/>
            <a:ext cx="2590799" cy="1415772"/>
          </a:xfrm>
          <a:prstGeom prst="rect">
            <a:avLst/>
          </a:prstGeom>
          <a:noFill/>
        </p:spPr>
        <p:txBody>
          <a:bodyPr wrap="square" rtlCol="0">
            <a:spAutoFit/>
          </a:bodyPr>
          <a:lstStyle/>
          <a:p>
            <a:r>
              <a:rPr lang="en-US" dirty="0"/>
              <a:t>Let your plaster get to the consistency of cream cheese and “frost” your model like a cake. </a:t>
            </a:r>
          </a:p>
          <a:p>
            <a:r>
              <a:rPr lang="en-US" sz="1400" dirty="0"/>
              <a:t>(From Andrew Martin’s book)</a:t>
            </a:r>
          </a:p>
        </p:txBody>
      </p:sp>
    </p:spTree>
    <p:extLst>
      <p:ext uri="{BB962C8B-B14F-4D97-AF65-F5344CB8AC3E}">
        <p14:creationId xmlns:p14="http://schemas.microsoft.com/office/powerpoint/2010/main" val="35299532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1" name="Rectangle 1040">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erv015.jpg"/>
          <p:cNvPicPr>
            <a:picLocks noChangeAspect="1"/>
          </p:cNvPicPr>
          <p:nvPr/>
        </p:nvPicPr>
        <p:blipFill>
          <a:blip r:embed="rId2">
            <a:extLst>
              <a:ext uri="{BEBA8EAE-BF5A-486C-A8C5-ECC9F3942E4B}">
                <a14:imgProps xmlns:a14="http://schemas.microsoft.com/office/drawing/2010/main">
                  <a14:imgLayer r:embed="rId3">
                    <a14:imgEffect>
                      <a14:sharpenSoften amount="-6000"/>
                    </a14:imgEffect>
                    <a14:imgEffect>
                      <a14:brightnessContrast bright="24000" contrast="17000"/>
                    </a14:imgEffect>
                  </a14:imgLayer>
                </a14:imgProps>
              </a:ext>
              <a:ext uri="{28A0092B-C50C-407E-A947-70E740481C1C}">
                <a14:useLocalDpi xmlns:a14="http://schemas.microsoft.com/office/drawing/2010/main" val="0"/>
              </a:ext>
            </a:extLst>
          </a:blip>
          <a:srcRect l="32631" r="16745" b="1"/>
          <a:stretch/>
        </p:blipFill>
        <p:spPr>
          <a:xfrm>
            <a:off x="20" y="10"/>
            <a:ext cx="2796624" cy="4197358"/>
          </a:xfrm>
          <a:prstGeom prst="rect">
            <a:avLst/>
          </a:prstGeom>
        </p:spPr>
      </p:pic>
      <p:pic>
        <p:nvPicPr>
          <p:cNvPr id="1026" name="Picture 2" descr="Plaster molds for slip-casting ceramic bowls Make your handmade pottery with the slip-casting clay technique. image 1">
            <a:extLst>
              <a:ext uri="{FF2B5EF4-FFF2-40B4-BE49-F238E27FC236}">
                <a16:creationId xmlns:a16="http://schemas.microsoft.com/office/drawing/2014/main" id="{F4208EF3-A829-C53F-FEE5-477D1A8BE1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678" r="16441" b="-4"/>
          <a:stretch/>
        </p:blipFill>
        <p:spPr bwMode="auto">
          <a:xfrm>
            <a:off x="2885816" y="5"/>
            <a:ext cx="2765165"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08C7F06-D5E5-5CCA-3FD3-568FEF17E57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34" t="1" r="7160" b="-2"/>
          <a:stretch/>
        </p:blipFill>
        <p:spPr bwMode="auto">
          <a:xfrm>
            <a:off x="5729266" y="0"/>
            <a:ext cx="333853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pic>
        <p:nvPicPr>
          <p:cNvPr id="9" name="Picture 8" descr="8dd6166b6539d2470847036a1c71a881.jpg"/>
          <p:cNvPicPr>
            <a:picLocks noChangeAspect="1"/>
          </p:cNvPicPr>
          <p:nvPr/>
        </p:nvPicPr>
        <p:blipFill>
          <a:blip r:embed="rId6">
            <a:extLst>
              <a:ext uri="{28A0092B-C50C-407E-A947-70E740481C1C}">
                <a14:useLocalDpi xmlns:a14="http://schemas.microsoft.com/office/drawing/2010/main" val="0"/>
              </a:ext>
            </a:extLst>
          </a:blip>
          <a:srcRect l="2177" t="22115" r="-2178" b="27953"/>
          <a:stretch/>
        </p:blipFill>
        <p:spPr>
          <a:xfrm>
            <a:off x="-2289" y="4297691"/>
            <a:ext cx="4503101"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extBox 1"/>
          <p:cNvSpPr txBox="1"/>
          <p:nvPr/>
        </p:nvSpPr>
        <p:spPr>
          <a:xfrm>
            <a:off x="4114800" y="4297691"/>
            <a:ext cx="4191000" cy="79238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One Part Molds:</a:t>
            </a:r>
          </a:p>
        </p:txBody>
      </p:sp>
      <p:sp>
        <p:nvSpPr>
          <p:cNvPr id="3" name="TextBox 2"/>
          <p:cNvSpPr txBox="1"/>
          <p:nvPr/>
        </p:nvSpPr>
        <p:spPr>
          <a:xfrm>
            <a:off x="4426839" y="5190394"/>
            <a:ext cx="4191000" cy="677006"/>
          </a:xfrm>
          <a:prstGeom prst="rect">
            <a:avLst/>
          </a:prstGeom>
        </p:spPr>
        <p:txBody>
          <a:bodyPr vert="horz" lIns="91440" tIns="45720" rIns="91440" bIns="45720" rtlCol="0">
            <a:normAutofit fontScale="92500" lnSpcReduction="20000"/>
          </a:bodyPr>
          <a:lstStyle/>
          <a:p>
            <a:pPr>
              <a:lnSpc>
                <a:spcPct val="90000"/>
              </a:lnSpc>
              <a:spcBef>
                <a:spcPts val="1000"/>
              </a:spcBef>
            </a:pPr>
            <a:r>
              <a:rPr lang="en-US" sz="2000" dirty="0"/>
              <a:t>Single piece plaster mold</a:t>
            </a:r>
          </a:p>
          <a:p>
            <a:pPr>
              <a:lnSpc>
                <a:spcPct val="90000"/>
              </a:lnSpc>
              <a:spcBef>
                <a:spcPts val="1000"/>
              </a:spcBef>
            </a:pPr>
            <a:r>
              <a:rPr lang="en-US" sz="2000" kern="1200" dirty="0">
                <a:solidFill>
                  <a:schemeClr val="tx1"/>
                </a:solidFill>
                <a:latin typeface="+mn-lt"/>
                <a:ea typeface="+mn-ea"/>
                <a:cs typeface="+mn-cs"/>
              </a:rPr>
              <a:t>No overhangs or </a:t>
            </a:r>
            <a:r>
              <a:rPr lang="en-US" sz="2000" dirty="0"/>
              <a:t>u</a:t>
            </a:r>
            <a:r>
              <a:rPr lang="en-US" sz="2000" kern="1200" dirty="0">
                <a:solidFill>
                  <a:schemeClr val="tx1"/>
                </a:solidFill>
                <a:latin typeface="+mn-lt"/>
                <a:ea typeface="+mn-ea"/>
                <a:cs typeface="+mn-cs"/>
              </a:rPr>
              <a:t>ndercuts</a:t>
            </a:r>
          </a:p>
        </p:txBody>
      </p:sp>
    </p:spTree>
    <p:extLst>
      <p:ext uri="{BB962C8B-B14F-4D97-AF65-F5344CB8AC3E}">
        <p14:creationId xmlns:p14="http://schemas.microsoft.com/office/powerpoint/2010/main" val="1272681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61" name="Straight Connector 2060">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5996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2050" name="Picture 2">
            <a:extLst>
              <a:ext uri="{FF2B5EF4-FFF2-40B4-BE49-F238E27FC236}">
                <a16:creationId xmlns:a16="http://schemas.microsoft.com/office/drawing/2014/main" id="{53CF07AC-0B53-1656-B703-4B8B13F0523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3345" y="2103666"/>
            <a:ext cx="3971037" cy="265066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D779EB7-6A93-04F7-E177-76DD6807AF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917"/>
          <a:stretch/>
        </p:blipFill>
        <p:spPr bwMode="auto">
          <a:xfrm>
            <a:off x="4742435" y="2565645"/>
            <a:ext cx="3868164" cy="1726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153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Rectangle 4"/>
          <p:cNvSpPr/>
          <p:nvPr/>
        </p:nvSpPr>
        <p:spPr>
          <a:xfrm>
            <a:off x="247678" y="256937"/>
            <a:ext cx="3381927" cy="85435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dirty="0">
                <a:latin typeface="+mj-lt"/>
                <a:ea typeface="+mj-ea"/>
                <a:cs typeface="+mj-cs"/>
              </a:rPr>
              <a:t>Two Part Molds:</a:t>
            </a:r>
          </a:p>
        </p:txBody>
      </p:sp>
      <p:sp>
        <p:nvSpPr>
          <p:cNvPr id="6" name="Rectangle 5"/>
          <p:cNvSpPr/>
          <p:nvPr/>
        </p:nvSpPr>
        <p:spPr>
          <a:xfrm>
            <a:off x="430403" y="991873"/>
            <a:ext cx="3016476" cy="1539276"/>
          </a:xfrm>
          <a:prstGeom prst="rect">
            <a:avLst/>
          </a:prstGeom>
        </p:spPr>
        <p:txBody>
          <a:bodyPr vert="horz" lIns="91440" tIns="45720" rIns="91440" bIns="45720" rtlCol="0" anchor="t">
            <a:normAutofit/>
          </a:bodyPr>
          <a:lstStyle/>
          <a:p>
            <a:pPr>
              <a:lnSpc>
                <a:spcPct val="90000"/>
              </a:lnSpc>
              <a:spcAft>
                <a:spcPts val="600"/>
              </a:spcAft>
            </a:pPr>
            <a:r>
              <a:rPr lang="en-US" sz="2400" dirty="0"/>
              <a:t>Two pieces of plaster </a:t>
            </a:r>
          </a:p>
          <a:p>
            <a:pPr>
              <a:lnSpc>
                <a:spcPct val="90000"/>
              </a:lnSpc>
              <a:spcAft>
                <a:spcPts val="600"/>
              </a:spcAft>
            </a:pPr>
            <a:r>
              <a:rPr lang="en-US" sz="2400" dirty="0"/>
              <a:t>Can have overhangs and undercuts</a:t>
            </a:r>
          </a:p>
        </p:txBody>
      </p:sp>
      <p:sp>
        <p:nvSpPr>
          <p:cNvPr id="7188" name="Freeform: Shape 7180">
            <a:extLst>
              <a:ext uri="{FF2B5EF4-FFF2-40B4-BE49-F238E27FC236}">
                <a16:creationId xmlns:a16="http://schemas.microsoft.com/office/drawing/2014/main" id="{3A45B268-BBDB-4EC6-A664-CED7BF60D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3663" y="1130609"/>
            <a:ext cx="1411100" cy="1411100"/>
          </a:xfrm>
          <a:custGeom>
            <a:avLst/>
            <a:gdLst>
              <a:gd name="connsiteX0" fmla="*/ 845820 w 1691640"/>
              <a:gd name="connsiteY0" fmla="*/ 0 h 1691640"/>
              <a:gd name="connsiteX1" fmla="*/ 1691640 w 1691640"/>
              <a:gd name="connsiteY1" fmla="*/ 845820 h 1691640"/>
              <a:gd name="connsiteX2" fmla="*/ 845820 w 1691640"/>
              <a:gd name="connsiteY2" fmla="*/ 1691640 h 1691640"/>
              <a:gd name="connsiteX3" fmla="*/ 0 w 1691640"/>
              <a:gd name="connsiteY3" fmla="*/ 845820 h 1691640"/>
              <a:gd name="connsiteX4" fmla="*/ 845820 w 1691640"/>
              <a:gd name="connsiteY4" fmla="*/ 0 h 1691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640" h="1691640">
                <a:moveTo>
                  <a:pt x="845820" y="0"/>
                </a:moveTo>
                <a:cubicBezTo>
                  <a:pt x="1312954" y="0"/>
                  <a:pt x="1691640" y="378686"/>
                  <a:pt x="1691640" y="845820"/>
                </a:cubicBezTo>
                <a:cubicBezTo>
                  <a:pt x="1691640" y="1312954"/>
                  <a:pt x="1312954" y="1691640"/>
                  <a:pt x="845820" y="1691640"/>
                </a:cubicBezTo>
                <a:cubicBezTo>
                  <a:pt x="378687" y="1691640"/>
                  <a:pt x="0" y="1312954"/>
                  <a:pt x="0" y="845820"/>
                </a:cubicBezTo>
                <a:cubicBezTo>
                  <a:pt x="0" y="378686"/>
                  <a:pt x="378687" y="0"/>
                  <a:pt x="84582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90" name="Oval 7189">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0258" y="991873"/>
            <a:ext cx="1685692" cy="168569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4" name="Picture 3" descr="rubber_vase.jpg">
            <a:extLst>
              <a:ext uri="{FF2B5EF4-FFF2-40B4-BE49-F238E27FC236}">
                <a16:creationId xmlns:a16="http://schemas.microsoft.com/office/drawing/2014/main" id="{706F8871-5E91-9489-4200-C2447268F09D}"/>
              </a:ext>
            </a:extLst>
          </p:cNvPr>
          <p:cNvPicPr>
            <a:picLocks noChangeAspect="1"/>
          </p:cNvPicPr>
          <p:nvPr/>
        </p:nvPicPr>
        <p:blipFill>
          <a:blip r:embed="rId2">
            <a:extLst>
              <a:ext uri="{28A0092B-C50C-407E-A947-70E740481C1C}">
                <a14:useLocalDpi xmlns:a14="http://schemas.microsoft.com/office/drawing/2010/main" val="0"/>
              </a:ext>
            </a:extLst>
          </a:blip>
          <a:srcRect l="7575"/>
          <a:stretch/>
        </p:blipFill>
        <p:spPr>
          <a:xfrm>
            <a:off x="4310511" y="1332469"/>
            <a:ext cx="947289" cy="1029731"/>
          </a:xfrm>
          <a:prstGeom prst="rect">
            <a:avLst/>
          </a:prstGeom>
        </p:spPr>
      </p:pic>
      <p:sp>
        <p:nvSpPr>
          <p:cNvPr id="7192" name="Freeform: Shape 7184">
            <a:extLst>
              <a:ext uri="{FF2B5EF4-FFF2-40B4-BE49-F238E27FC236}">
                <a16:creationId xmlns:a16="http://schemas.microsoft.com/office/drawing/2014/main" id="{B78B55DD-3C55-4B94-9031-4F3723BD43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7027" y="-3165"/>
            <a:ext cx="3327795" cy="2790529"/>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87" name="Freeform: Shape 7186">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7829" y="-3167"/>
            <a:ext cx="3466993" cy="2929727"/>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7174" name="Picture 6">
            <a:extLst>
              <a:ext uri="{FF2B5EF4-FFF2-40B4-BE49-F238E27FC236}">
                <a16:creationId xmlns:a16="http://schemas.microsoft.com/office/drawing/2014/main" id="{7E11B232-ACB6-63A4-4E40-453E2D56E5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7" t="2322" r="8866" b="-848"/>
          <a:stretch/>
        </p:blipFill>
        <p:spPr bwMode="auto">
          <a:xfrm>
            <a:off x="6019329" y="-78677"/>
            <a:ext cx="3185557" cy="2440877"/>
          </a:xfrm>
          <a:prstGeom prst="ellipse">
            <a:avLst/>
          </a:prstGeom>
          <a:noFill/>
          <a:extLst>
            <a:ext uri="{909E8E84-426E-40DD-AFC4-6F175D3DCCD1}">
              <a14:hiddenFill xmlns:a14="http://schemas.microsoft.com/office/drawing/2010/main">
                <a:solidFill>
                  <a:srgbClr val="FFFFFF"/>
                </a:solidFill>
              </a14:hiddenFill>
            </a:ext>
          </a:extLst>
        </p:spPr>
      </p:pic>
      <p:sp>
        <p:nvSpPr>
          <p:cNvPr id="7189" name="Freeform: Shape 7188">
            <a:extLst>
              <a:ext uri="{FF2B5EF4-FFF2-40B4-BE49-F238E27FC236}">
                <a16:creationId xmlns:a16="http://schemas.microsoft.com/office/drawing/2014/main" id="{42D9BB05-ED63-4148-87AB-82720ACC33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9421" y="4861398"/>
            <a:ext cx="3776458" cy="1996601"/>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91" name="Freeform: Shape 7190">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331" y="4740650"/>
            <a:ext cx="4021721" cy="2117350"/>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7193" name="Freeform: Shape 7192">
            <a:extLst>
              <a:ext uri="{FF2B5EF4-FFF2-40B4-BE49-F238E27FC236}">
                <a16:creationId xmlns:a16="http://schemas.microsoft.com/office/drawing/2014/main" id="{5B00B48C-8AA7-4128-AD60-76349F0CEC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515" y="2893753"/>
            <a:ext cx="2057400" cy="2057400"/>
          </a:xfrm>
          <a:custGeom>
            <a:avLst/>
            <a:gdLst>
              <a:gd name="connsiteX0" fmla="*/ 1371600 w 2743200"/>
              <a:gd name="connsiteY0" fmla="*/ 0 h 2743200"/>
              <a:gd name="connsiteX1" fmla="*/ 2743200 w 2743200"/>
              <a:gd name="connsiteY1" fmla="*/ 1371600 h 2743200"/>
              <a:gd name="connsiteX2" fmla="*/ 1371600 w 2743200"/>
              <a:gd name="connsiteY2" fmla="*/ 2743200 h 2743200"/>
              <a:gd name="connsiteX3" fmla="*/ 0 w 2743200"/>
              <a:gd name="connsiteY3" fmla="*/ 1371600 h 2743200"/>
              <a:gd name="connsiteX4" fmla="*/ 1371600 w 2743200"/>
              <a:gd name="connsiteY4" fmla="*/ 0 h 274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2743200">
                <a:moveTo>
                  <a:pt x="1371600" y="0"/>
                </a:moveTo>
                <a:cubicBezTo>
                  <a:pt x="2129114" y="0"/>
                  <a:pt x="2743200" y="614087"/>
                  <a:pt x="2743200" y="1371600"/>
                </a:cubicBezTo>
                <a:cubicBezTo>
                  <a:pt x="2743200" y="2129114"/>
                  <a:pt x="2129114" y="2743200"/>
                  <a:pt x="1371600" y="2743200"/>
                </a:cubicBezTo>
                <a:cubicBezTo>
                  <a:pt x="614087" y="2743200"/>
                  <a:pt x="0" y="2129114"/>
                  <a:pt x="0" y="1371600"/>
                </a:cubicBezTo>
                <a:cubicBezTo>
                  <a:pt x="0" y="614087"/>
                  <a:pt x="614087" y="0"/>
                  <a:pt x="13716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95" name="Oval 719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1071" y="2770309"/>
            <a:ext cx="2304288" cy="230428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pic>
        <p:nvPicPr>
          <p:cNvPr id="2" name="Picture 1" descr="IMG_228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9315" y="3113708"/>
            <a:ext cx="1941485" cy="1624246"/>
          </a:xfrm>
          <a:prstGeom prst="ellipse">
            <a:avLst/>
          </a:prstGeom>
        </p:spPr>
      </p:pic>
      <p:pic>
        <p:nvPicPr>
          <p:cNvPr id="7172" name="Picture 4">
            <a:extLst>
              <a:ext uri="{FF2B5EF4-FFF2-40B4-BE49-F238E27FC236}">
                <a16:creationId xmlns:a16="http://schemas.microsoft.com/office/drawing/2014/main" id="{8A9E2F2C-CC38-D5A2-1BA7-DD1CC0C70E7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22" t="1" r="2406" b="-23544"/>
          <a:stretch/>
        </p:blipFill>
        <p:spPr bwMode="auto">
          <a:xfrm>
            <a:off x="1143000" y="5008907"/>
            <a:ext cx="2996755" cy="2763493"/>
          </a:xfrm>
          <a:prstGeom prst="ellipse">
            <a:avLst/>
          </a:prstGeom>
          <a:noFill/>
          <a:extLst>
            <a:ext uri="{909E8E84-426E-40DD-AFC4-6F175D3DCCD1}">
              <a14:hiddenFill xmlns:a14="http://schemas.microsoft.com/office/drawing/2010/main">
                <a:solidFill>
                  <a:srgbClr val="FFFFFF"/>
                </a:solidFill>
              </a14:hiddenFill>
            </a:ext>
          </a:extLst>
        </p:spPr>
      </p:pic>
      <p:sp>
        <p:nvSpPr>
          <p:cNvPr id="7197" name="Freeform: Shape 7196">
            <a:extLst>
              <a:ext uri="{FF2B5EF4-FFF2-40B4-BE49-F238E27FC236}">
                <a16:creationId xmlns:a16="http://schemas.microsoft.com/office/drawing/2014/main" id="{0760511E-86BF-4340-9949-CECB774FAC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1744" y="4411708"/>
            <a:ext cx="2852256" cy="2446292"/>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7199" name="Freeform: Shape 7198">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7247" y="4263915"/>
            <a:ext cx="2996754" cy="2594085"/>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dirty="0">
              <a:solidFill>
                <a:prstClr val="white"/>
              </a:solidFill>
              <a:latin typeface="Calibri" panose="020F0502020204030204"/>
            </a:endParaRPr>
          </a:p>
        </p:txBody>
      </p:sp>
      <p:pic>
        <p:nvPicPr>
          <p:cNvPr id="7176" name="Picture 8">
            <a:extLst>
              <a:ext uri="{FF2B5EF4-FFF2-40B4-BE49-F238E27FC236}">
                <a16:creationId xmlns:a16="http://schemas.microsoft.com/office/drawing/2014/main" id="{F2C9D67D-2A49-CD6D-0E7F-C8F3D21771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r="14542" b="-10722"/>
          <a:stretch/>
        </p:blipFill>
        <p:spPr bwMode="auto">
          <a:xfrm>
            <a:off x="6549014" y="4677723"/>
            <a:ext cx="2698400" cy="2414036"/>
          </a:xfrm>
          <a:prstGeom prst="ellipse">
            <a:avLst/>
          </a:prstGeom>
          <a:noFill/>
          <a:scene3d>
            <a:camera prst="orthographicFront"/>
            <a:lightRig rig="chilly" dir="t"/>
          </a:scene3d>
          <a:sp3d>
            <a:bevelB prst="relaxedInset"/>
          </a:sp3d>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82676931-6072-1740-E25B-1E48153894FE}"/>
              </a:ext>
            </a:extLst>
          </p:cNvPr>
          <p:cNvSpPr/>
          <p:nvPr/>
        </p:nvSpPr>
        <p:spPr>
          <a:xfrm>
            <a:off x="112616" y="2435014"/>
            <a:ext cx="3797603" cy="2304288"/>
          </a:xfrm>
          <a:prstGeom prst="ellipse">
            <a:avLst/>
          </a:prstGeom>
          <a:solidFill>
            <a:srgbClr val="D9D9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5AFF15E7-0F74-782C-881F-8007D9691DEB}"/>
              </a:ext>
            </a:extLst>
          </p:cNvPr>
          <p:cNvSpPr/>
          <p:nvPr/>
        </p:nvSpPr>
        <p:spPr>
          <a:xfrm>
            <a:off x="253616" y="2590800"/>
            <a:ext cx="3513198" cy="2000159"/>
          </a:xfrm>
          <a:prstGeom prst="ellipse">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7178" name="Picture 10">
            <a:extLst>
              <a:ext uri="{FF2B5EF4-FFF2-40B4-BE49-F238E27FC236}">
                <a16:creationId xmlns:a16="http://schemas.microsoft.com/office/drawing/2014/main" id="{85514AB3-F8D5-B2C8-5EB0-2B824D4342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 t="-14930" r="-83" b="-20634"/>
          <a:stretch/>
        </p:blipFill>
        <p:spPr bwMode="auto">
          <a:xfrm>
            <a:off x="228600" y="2611066"/>
            <a:ext cx="3554926" cy="2000159"/>
          </a:xfrm>
          <a:prstGeom prst="ellipse">
            <a:avLst/>
          </a:prstGeom>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89258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8671</TotalTime>
  <Words>509</Words>
  <Application>Microsoft Macintosh PowerPoint</Application>
  <PresentationFormat>On-screen Show (4:3)</PresentationFormat>
  <Paragraphs>40</Paragraphs>
  <Slides>16</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Aptos</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Queens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F Greco</dc:creator>
  <cp:lastModifiedBy>Matthew Greco</cp:lastModifiedBy>
  <cp:revision>38</cp:revision>
  <dcterms:created xsi:type="dcterms:W3CDTF">2015-03-12T16:29:02Z</dcterms:created>
  <dcterms:modified xsi:type="dcterms:W3CDTF">2024-08-26T17:27:50Z</dcterms:modified>
</cp:coreProperties>
</file>